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6" r:id="rId1"/>
  </p:sldMasterIdLst>
  <p:notesMasterIdLst>
    <p:notesMasterId r:id="rId67"/>
  </p:notesMasterIdLst>
  <p:sldIdLst>
    <p:sldId id="279" r:id="rId2"/>
    <p:sldId id="863" r:id="rId3"/>
    <p:sldId id="835" r:id="rId4"/>
    <p:sldId id="836" r:id="rId5"/>
    <p:sldId id="837" r:id="rId6"/>
    <p:sldId id="838" r:id="rId7"/>
    <p:sldId id="840" r:id="rId8"/>
    <p:sldId id="257" r:id="rId9"/>
    <p:sldId id="258" r:id="rId10"/>
    <p:sldId id="259" r:id="rId11"/>
    <p:sldId id="260" r:id="rId12"/>
    <p:sldId id="261" r:id="rId13"/>
    <p:sldId id="262" r:id="rId14"/>
    <p:sldId id="877" r:id="rId15"/>
    <p:sldId id="263" r:id="rId16"/>
    <p:sldId id="266" r:id="rId17"/>
    <p:sldId id="272" r:id="rId18"/>
    <p:sldId id="273" r:id="rId19"/>
    <p:sldId id="274" r:id="rId20"/>
    <p:sldId id="280" r:id="rId21"/>
    <p:sldId id="284" r:id="rId22"/>
    <p:sldId id="285" r:id="rId23"/>
    <p:sldId id="286" r:id="rId24"/>
    <p:sldId id="288" r:id="rId25"/>
    <p:sldId id="289" r:id="rId26"/>
    <p:sldId id="841" r:id="rId27"/>
    <p:sldId id="864" r:id="rId28"/>
    <p:sldId id="846" r:id="rId29"/>
    <p:sldId id="847" r:id="rId30"/>
    <p:sldId id="871" r:id="rId31"/>
    <p:sldId id="842" r:id="rId32"/>
    <p:sldId id="831" r:id="rId33"/>
    <p:sldId id="832" r:id="rId34"/>
    <p:sldId id="878" r:id="rId35"/>
    <p:sldId id="290" r:id="rId36"/>
    <p:sldId id="866" r:id="rId37"/>
    <p:sldId id="865" r:id="rId38"/>
    <p:sldId id="874" r:id="rId39"/>
    <p:sldId id="879" r:id="rId40"/>
    <p:sldId id="880" r:id="rId41"/>
    <p:sldId id="2147309108" r:id="rId42"/>
    <p:sldId id="856" r:id="rId43"/>
    <p:sldId id="881" r:id="rId44"/>
    <p:sldId id="882" r:id="rId45"/>
    <p:sldId id="883" r:id="rId46"/>
    <p:sldId id="859" r:id="rId47"/>
    <p:sldId id="857" r:id="rId48"/>
    <p:sldId id="2147309107" r:id="rId49"/>
    <p:sldId id="844" r:id="rId50"/>
    <p:sldId id="850" r:id="rId51"/>
    <p:sldId id="851" r:id="rId52"/>
    <p:sldId id="852" r:id="rId53"/>
    <p:sldId id="853" r:id="rId54"/>
    <p:sldId id="854" r:id="rId55"/>
    <p:sldId id="862" r:id="rId56"/>
    <p:sldId id="855" r:id="rId57"/>
    <p:sldId id="858" r:id="rId58"/>
    <p:sldId id="869" r:id="rId59"/>
    <p:sldId id="870" r:id="rId60"/>
    <p:sldId id="860" r:id="rId61"/>
    <p:sldId id="827" r:id="rId62"/>
    <p:sldId id="828" r:id="rId63"/>
    <p:sldId id="275" r:id="rId64"/>
    <p:sldId id="276" r:id="rId65"/>
    <p:sldId id="278" r:id="rId66"/>
  </p:sldIdLst>
  <p:sldSz cx="12192000" cy="6858000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8" roundtripDataSignature="AMtx7mgV1eFcs/b4NGALepv5WYZAm0J3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FF00FF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356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89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9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Kogge" userId="07eaba8b-7a0d-459b-be11-29e0367540d2" providerId="ADAL" clId="{DA048032-8172-4CD6-9FB6-5138482B8B67}"/>
    <pc:docChg chg="delSld">
      <pc:chgData name="Peter Kogge" userId="07eaba8b-7a0d-459b-be11-29e0367540d2" providerId="ADAL" clId="{DA048032-8172-4CD6-9FB6-5138482B8B67}" dt="2025-02-12T16:27:51.205" v="1" actId="47"/>
      <pc:docMkLst>
        <pc:docMk/>
      </pc:docMkLst>
      <pc:sldChg chg="del">
        <pc:chgData name="Peter Kogge" userId="07eaba8b-7a0d-459b-be11-29e0367540d2" providerId="ADAL" clId="{DA048032-8172-4CD6-9FB6-5138482B8B67}" dt="2025-02-12T16:27:42.436" v="0" actId="47"/>
        <pc:sldMkLst>
          <pc:docMk/>
          <pc:sldMk cId="3087545305" sldId="264"/>
        </pc:sldMkLst>
      </pc:sldChg>
      <pc:sldChg chg="del">
        <pc:chgData name="Peter Kogge" userId="07eaba8b-7a0d-459b-be11-29e0367540d2" providerId="ADAL" clId="{DA048032-8172-4CD6-9FB6-5138482B8B67}" dt="2025-02-12T16:27:42.436" v="0" actId="47"/>
        <pc:sldMkLst>
          <pc:docMk/>
          <pc:sldMk cId="2234984789" sldId="265"/>
        </pc:sldMkLst>
      </pc:sldChg>
      <pc:sldChg chg="del">
        <pc:chgData name="Peter Kogge" userId="07eaba8b-7a0d-459b-be11-29e0367540d2" providerId="ADAL" clId="{DA048032-8172-4CD6-9FB6-5138482B8B67}" dt="2025-02-12T16:27:42.436" v="0" actId="47"/>
        <pc:sldMkLst>
          <pc:docMk/>
          <pc:sldMk cId="1265194290" sldId="267"/>
        </pc:sldMkLst>
      </pc:sldChg>
      <pc:sldChg chg="del">
        <pc:chgData name="Peter Kogge" userId="07eaba8b-7a0d-459b-be11-29e0367540d2" providerId="ADAL" clId="{DA048032-8172-4CD6-9FB6-5138482B8B67}" dt="2025-02-12T16:27:42.436" v="0" actId="47"/>
        <pc:sldMkLst>
          <pc:docMk/>
          <pc:sldMk cId="3214288320" sldId="268"/>
        </pc:sldMkLst>
      </pc:sldChg>
      <pc:sldChg chg="del">
        <pc:chgData name="Peter Kogge" userId="07eaba8b-7a0d-459b-be11-29e0367540d2" providerId="ADAL" clId="{DA048032-8172-4CD6-9FB6-5138482B8B67}" dt="2025-02-12T16:27:42.436" v="0" actId="47"/>
        <pc:sldMkLst>
          <pc:docMk/>
          <pc:sldMk cId="3375369698" sldId="269"/>
        </pc:sldMkLst>
      </pc:sldChg>
      <pc:sldChg chg="del">
        <pc:chgData name="Peter Kogge" userId="07eaba8b-7a0d-459b-be11-29e0367540d2" providerId="ADAL" clId="{DA048032-8172-4CD6-9FB6-5138482B8B67}" dt="2025-02-12T16:27:42.436" v="0" actId="47"/>
        <pc:sldMkLst>
          <pc:docMk/>
          <pc:sldMk cId="3127726754" sldId="270"/>
        </pc:sldMkLst>
      </pc:sldChg>
      <pc:sldChg chg="del">
        <pc:chgData name="Peter Kogge" userId="07eaba8b-7a0d-459b-be11-29e0367540d2" providerId="ADAL" clId="{DA048032-8172-4CD6-9FB6-5138482B8B67}" dt="2025-02-12T16:27:42.436" v="0" actId="47"/>
        <pc:sldMkLst>
          <pc:docMk/>
          <pc:sldMk cId="3905554193" sldId="277"/>
        </pc:sldMkLst>
      </pc:sldChg>
      <pc:sldChg chg="del">
        <pc:chgData name="Peter Kogge" userId="07eaba8b-7a0d-459b-be11-29e0367540d2" providerId="ADAL" clId="{DA048032-8172-4CD6-9FB6-5138482B8B67}" dt="2025-02-12T16:27:42.436" v="0" actId="47"/>
        <pc:sldMkLst>
          <pc:docMk/>
          <pc:sldMk cId="2439908643" sldId="282"/>
        </pc:sldMkLst>
      </pc:sldChg>
      <pc:sldChg chg="del">
        <pc:chgData name="Peter Kogge" userId="07eaba8b-7a0d-459b-be11-29e0367540d2" providerId="ADAL" clId="{DA048032-8172-4CD6-9FB6-5138482B8B67}" dt="2025-02-12T16:27:42.436" v="0" actId="47"/>
        <pc:sldMkLst>
          <pc:docMk/>
          <pc:sldMk cId="545184218" sldId="283"/>
        </pc:sldMkLst>
      </pc:sldChg>
      <pc:sldChg chg="del">
        <pc:chgData name="Peter Kogge" userId="07eaba8b-7a0d-459b-be11-29e0367540d2" providerId="ADAL" clId="{DA048032-8172-4CD6-9FB6-5138482B8B67}" dt="2025-02-12T16:27:42.436" v="0" actId="47"/>
        <pc:sldMkLst>
          <pc:docMk/>
          <pc:sldMk cId="124530683" sldId="287"/>
        </pc:sldMkLst>
      </pc:sldChg>
      <pc:sldChg chg="del">
        <pc:chgData name="Peter Kogge" userId="07eaba8b-7a0d-459b-be11-29e0367540d2" providerId="ADAL" clId="{DA048032-8172-4CD6-9FB6-5138482B8B67}" dt="2025-02-12T16:27:42.436" v="0" actId="47"/>
        <pc:sldMkLst>
          <pc:docMk/>
          <pc:sldMk cId="2373905268" sldId="824"/>
        </pc:sldMkLst>
      </pc:sldChg>
      <pc:sldChg chg="del">
        <pc:chgData name="Peter Kogge" userId="07eaba8b-7a0d-459b-be11-29e0367540d2" providerId="ADAL" clId="{DA048032-8172-4CD6-9FB6-5138482B8B67}" dt="2025-02-12T16:27:42.436" v="0" actId="47"/>
        <pc:sldMkLst>
          <pc:docMk/>
          <pc:sldMk cId="2274387705" sldId="825"/>
        </pc:sldMkLst>
      </pc:sldChg>
      <pc:sldChg chg="del">
        <pc:chgData name="Peter Kogge" userId="07eaba8b-7a0d-459b-be11-29e0367540d2" providerId="ADAL" clId="{DA048032-8172-4CD6-9FB6-5138482B8B67}" dt="2025-02-12T16:27:42.436" v="0" actId="47"/>
        <pc:sldMkLst>
          <pc:docMk/>
          <pc:sldMk cId="298639210" sldId="826"/>
        </pc:sldMkLst>
      </pc:sldChg>
      <pc:sldChg chg="del">
        <pc:chgData name="Peter Kogge" userId="07eaba8b-7a0d-459b-be11-29e0367540d2" providerId="ADAL" clId="{DA048032-8172-4CD6-9FB6-5138482B8B67}" dt="2025-02-12T16:27:42.436" v="0" actId="47"/>
        <pc:sldMkLst>
          <pc:docMk/>
          <pc:sldMk cId="37630092" sldId="830"/>
        </pc:sldMkLst>
      </pc:sldChg>
      <pc:sldChg chg="del">
        <pc:chgData name="Peter Kogge" userId="07eaba8b-7a0d-459b-be11-29e0367540d2" providerId="ADAL" clId="{DA048032-8172-4CD6-9FB6-5138482B8B67}" dt="2025-02-12T16:27:51.205" v="1" actId="47"/>
        <pc:sldMkLst>
          <pc:docMk/>
          <pc:sldMk cId="1904749794" sldId="833"/>
        </pc:sldMkLst>
      </pc:sldChg>
      <pc:sldChg chg="del">
        <pc:chgData name="Peter Kogge" userId="07eaba8b-7a0d-459b-be11-29e0367540d2" providerId="ADAL" clId="{DA048032-8172-4CD6-9FB6-5138482B8B67}" dt="2025-02-12T16:27:42.436" v="0" actId="47"/>
        <pc:sldMkLst>
          <pc:docMk/>
          <pc:sldMk cId="645867474" sldId="834"/>
        </pc:sldMkLst>
      </pc:sldChg>
      <pc:sldChg chg="del">
        <pc:chgData name="Peter Kogge" userId="07eaba8b-7a0d-459b-be11-29e0367540d2" providerId="ADAL" clId="{DA048032-8172-4CD6-9FB6-5138482B8B67}" dt="2025-02-12T16:27:51.205" v="1" actId="47"/>
        <pc:sldMkLst>
          <pc:docMk/>
          <pc:sldMk cId="691796174" sldId="867"/>
        </pc:sldMkLst>
      </pc:sldChg>
      <pc:sldChg chg="del">
        <pc:chgData name="Peter Kogge" userId="07eaba8b-7a0d-459b-be11-29e0367540d2" providerId="ADAL" clId="{DA048032-8172-4CD6-9FB6-5138482B8B67}" dt="2025-02-12T16:27:51.205" v="1" actId="47"/>
        <pc:sldMkLst>
          <pc:docMk/>
          <pc:sldMk cId="3141151876" sldId="872"/>
        </pc:sldMkLst>
      </pc:sldChg>
      <pc:sldChg chg="del">
        <pc:chgData name="Peter Kogge" userId="07eaba8b-7a0d-459b-be11-29e0367540d2" providerId="ADAL" clId="{DA048032-8172-4CD6-9FB6-5138482B8B67}" dt="2025-02-12T16:27:51.205" v="1" actId="47"/>
        <pc:sldMkLst>
          <pc:docMk/>
          <pc:sldMk cId="4157413073" sldId="873"/>
        </pc:sldMkLst>
      </pc:sldChg>
      <pc:sldChg chg="del">
        <pc:chgData name="Peter Kogge" userId="07eaba8b-7a0d-459b-be11-29e0367540d2" providerId="ADAL" clId="{DA048032-8172-4CD6-9FB6-5138482B8B67}" dt="2025-02-12T16:27:51.205" v="1" actId="47"/>
        <pc:sldMkLst>
          <pc:docMk/>
          <pc:sldMk cId="2077203628" sldId="875"/>
        </pc:sldMkLst>
      </pc:sldChg>
      <pc:sldMasterChg chg="delSldLayout">
        <pc:chgData name="Peter Kogge" userId="07eaba8b-7a0d-459b-be11-29e0367540d2" providerId="ADAL" clId="{DA048032-8172-4CD6-9FB6-5138482B8B67}" dt="2025-02-12T16:27:51.205" v="1" actId="47"/>
        <pc:sldMasterMkLst>
          <pc:docMk/>
          <pc:sldMasterMk cId="0" sldId="2147483666"/>
        </pc:sldMasterMkLst>
        <pc:sldLayoutChg chg="del">
          <pc:chgData name="Peter Kogge" userId="07eaba8b-7a0d-459b-be11-29e0367540d2" providerId="ADAL" clId="{DA048032-8172-4CD6-9FB6-5138482B8B67}" dt="2025-02-12T16:27:51.205" v="1" actId="47"/>
          <pc:sldLayoutMkLst>
            <pc:docMk/>
            <pc:sldMasterMk cId="0" sldId="2147483666"/>
            <pc:sldLayoutMk cId="0" sldId="2147483673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nd4-my.sharepoint.com/personal/kogge_nd_edu/Documents/Office/My%20Publications/My%20Presentations/2025-2-13-CRNCH/energy-trajectori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nd4-my.sharepoint.com/personal/kogge_nd_edu/Documents/Office/My%20Projects/My%20Projects/2022-10-01-AGILE/Meetings/2025-02-04-CDR/WF2-Exact-Projection-02-04-25/energy-trajectories-from%2010-24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4227335375155069E-2"/>
          <c:y val="0.11340183606181757"/>
          <c:w val="0.87863963587143079"/>
          <c:h val="0.790848139448854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Flops/Byte accessed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Sheet1!$B$3:$B$8</c:f>
              <c:strCache>
                <c:ptCount val="6"/>
                <c:pt idx="0">
                  <c:v>Register file</c:v>
                </c:pt>
                <c:pt idx="1">
                  <c:v>L1</c:v>
                </c:pt>
                <c:pt idx="2">
                  <c:v>L2</c:v>
                </c:pt>
                <c:pt idx="3">
                  <c:v>L3</c:v>
                </c:pt>
                <c:pt idx="4">
                  <c:v>Local DRAM</c:v>
                </c:pt>
                <c:pt idx="5">
                  <c:v>Global DRAM</c:v>
                </c:pt>
              </c:strCache>
            </c:strRef>
          </c:cat>
          <c:val>
            <c:numRef>
              <c:f>Sheet1!$C$3:$C$8</c:f>
              <c:numCache>
                <c:formatCode>General</c:formatCode>
                <c:ptCount val="6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50</c:v>
                </c:pt>
                <c:pt idx="5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FA-4522-8B96-1C29AAAE44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69854944"/>
        <c:axId val="1269855904"/>
      </c:barChart>
      <c:catAx>
        <c:axId val="1269854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9855904"/>
        <c:crosses val="autoZero"/>
        <c:auto val="1"/>
        <c:lblAlgn val="ctr"/>
        <c:lblOffset val="100"/>
        <c:noMultiLvlLbl val="0"/>
      </c:catAx>
      <c:valAx>
        <c:axId val="1269855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9854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52099737532808"/>
          <c:y val="6.0659813356663747E-2"/>
          <c:w val="0.83425678040244977"/>
          <c:h val="0.7248804316127150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'Communication Model'!$C$4</c:f>
              <c:strCache>
                <c:ptCount val="1"/>
                <c:pt idx="0">
                  <c:v>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7"/>
            <c:marker>
              <c:symbol val="diamond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C334-42E9-9DC1-C410234A2203}"/>
              </c:ext>
            </c:extLst>
          </c:dPt>
          <c:xVal>
            <c:numRef>
              <c:f>'Communication Model'!$B$6:$B$13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'Communication Model'!$C$6:$C$13</c:f>
              <c:numCache>
                <c:formatCode>General</c:formatCode>
                <c:ptCount val="8"/>
                <c:pt idx="0">
                  <c:v>1</c:v>
                </c:pt>
                <c:pt idx="1">
                  <c:v>0.5</c:v>
                </c:pt>
                <c:pt idx="2">
                  <c:v>0.25</c:v>
                </c:pt>
                <c:pt idx="3">
                  <c:v>0.125</c:v>
                </c:pt>
                <c:pt idx="4">
                  <c:v>6.25E-2</c:v>
                </c:pt>
                <c:pt idx="5">
                  <c:v>3.125E-2</c:v>
                </c:pt>
                <c:pt idx="6">
                  <c:v>1.5625E-2</c:v>
                </c:pt>
                <c:pt idx="7">
                  <c:v>7.8125E-3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334-42E9-9DC1-C410234A2203}"/>
            </c:ext>
          </c:extLst>
        </c:ser>
        <c:ser>
          <c:idx val="1"/>
          <c:order val="1"/>
          <c:tx>
            <c:strRef>
              <c:f>'Communication Model'!$E$4</c:f>
              <c:strCache>
                <c:ptCount val="1"/>
                <c:pt idx="0">
                  <c:v>0.25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'Communication Model'!$B$6:$B$13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'Communication Model'!$E$6:$E$13</c:f>
              <c:numCache>
                <c:formatCode>General</c:formatCode>
                <c:ptCount val="8"/>
                <c:pt idx="0">
                  <c:v>1</c:v>
                </c:pt>
                <c:pt idx="1">
                  <c:v>0.625</c:v>
                </c:pt>
                <c:pt idx="2">
                  <c:v>0.4375</c:v>
                </c:pt>
                <c:pt idx="3">
                  <c:v>0.34375</c:v>
                </c:pt>
                <c:pt idx="4">
                  <c:v>0.296875</c:v>
                </c:pt>
                <c:pt idx="5">
                  <c:v>0.2734375</c:v>
                </c:pt>
                <c:pt idx="6">
                  <c:v>0.26171875</c:v>
                </c:pt>
                <c:pt idx="7">
                  <c:v>0.255859375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334-42E9-9DC1-C410234A2203}"/>
            </c:ext>
          </c:extLst>
        </c:ser>
        <c:ser>
          <c:idx val="2"/>
          <c:order val="2"/>
          <c:tx>
            <c:strRef>
              <c:f>'Communication Model'!$G$4</c:f>
              <c:strCache>
                <c:ptCount val="1"/>
                <c:pt idx="0">
                  <c:v>1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'Communication Model'!$B$6:$B$13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'Communication Model'!$G$6:$G$13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334-42E9-9DC1-C410234A2203}"/>
            </c:ext>
          </c:extLst>
        </c:ser>
        <c:ser>
          <c:idx val="3"/>
          <c:order val="3"/>
          <c:tx>
            <c:strRef>
              <c:f>'Communication Model'!$I$4</c:f>
              <c:strCache>
                <c:ptCount val="1"/>
                <c:pt idx="0">
                  <c:v>2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'Communication Model'!$B$6:$B$13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'Communication Model'!$I$6:$I$13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1.75</c:v>
                </c:pt>
                <c:pt idx="3">
                  <c:v>1.875</c:v>
                </c:pt>
                <c:pt idx="4">
                  <c:v>1.9375</c:v>
                </c:pt>
                <c:pt idx="5">
                  <c:v>1.96875</c:v>
                </c:pt>
                <c:pt idx="6">
                  <c:v>1.984375</c:v>
                </c:pt>
                <c:pt idx="7">
                  <c:v>1.9921875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C334-42E9-9DC1-C410234A2203}"/>
            </c:ext>
          </c:extLst>
        </c:ser>
        <c:ser>
          <c:idx val="4"/>
          <c:order val="4"/>
          <c:tx>
            <c:strRef>
              <c:f>'Communication Model'!$K$4</c:f>
              <c:strCache>
                <c:ptCount val="1"/>
                <c:pt idx="0">
                  <c:v>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'Communication Model'!$B$6:$B$13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'Communication Model'!$K$6:$K$13</c:f>
              <c:numCache>
                <c:formatCode>General</c:formatCode>
                <c:ptCount val="8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4.5</c:v>
                </c:pt>
                <c:pt idx="4">
                  <c:v>4.75</c:v>
                </c:pt>
                <c:pt idx="5">
                  <c:v>4.875</c:v>
                </c:pt>
                <c:pt idx="6">
                  <c:v>4.9375</c:v>
                </c:pt>
                <c:pt idx="7">
                  <c:v>4.96875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C334-42E9-9DC1-C410234A22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5811632"/>
        <c:axId val="215811152"/>
      </c:scatterChart>
      <c:valAx>
        <c:axId val="215811632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/>
                  <a:t>Node</a:t>
                </a:r>
                <a:r>
                  <a:rPr lang="en-US" sz="1200" b="1" baseline="0"/>
                  <a:t> Count</a:t>
                </a:r>
                <a:endParaRPr lang="en-US" sz="1200" b="1"/>
              </a:p>
            </c:rich>
          </c:tx>
          <c:layout>
            <c:manualLayout>
              <c:xMode val="edge"/>
              <c:yMode val="edge"/>
              <c:x val="0.42901268591426067"/>
              <c:y val="0.860161854768153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5811152"/>
        <c:crossesAt val="1.0000000000000002E-2"/>
        <c:crossBetween val="midCat"/>
      </c:valAx>
      <c:valAx>
        <c:axId val="215811152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/>
                  <a:t>Time</a:t>
                </a:r>
              </a:p>
              <a:p>
                <a:pPr>
                  <a:defRPr sz="1200" b="1"/>
                </a:pPr>
                <a:endParaRPr lang="en-US" sz="1200" b="1"/>
              </a:p>
            </c:rich>
          </c:tx>
          <c:layout>
            <c:manualLayout>
              <c:xMode val="edge"/>
              <c:yMode val="edge"/>
              <c:x val="1.3888952816179813E-2"/>
              <c:y val="0.362746792067658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5811632"/>
        <c:crossesAt val="1.0000000000000002E-3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177777777777778"/>
          <c:y val="0.92187445319335082"/>
          <c:w val="0.57733333333333337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46712598425197"/>
          <c:y val="1.9694444444444455E-2"/>
          <c:w val="0.78771062992125995"/>
          <c:h val="0.75405927384076998"/>
        </c:manualLayout>
      </c:layout>
      <c:scatterChart>
        <c:scatterStyle val="lineMarker"/>
        <c:varyColors val="0"/>
        <c:ser>
          <c:idx val="1"/>
          <c:order val="0"/>
          <c:tx>
            <c:v>SHAD-1:1-16N@78ME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square"/>
              <c:size val="10"/>
              <c:spPr>
                <a:noFill/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487F-4124-B64F-7771764D54BE}"/>
              </c:ext>
            </c:extLst>
          </c:dPt>
          <c:dPt>
            <c:idx val="4"/>
            <c:marker>
              <c:symbol val="square"/>
              <c:size val="10"/>
              <c:spPr>
                <a:solidFill>
                  <a:srgbClr val="FF0000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487F-4124-B64F-7771764D54BE}"/>
              </c:ext>
            </c:extLst>
          </c:dPt>
          <c:xVal>
            <c:numRef>
              <c:f>Sheet1!$N$2:$N$6</c:f>
              <c:numCache>
                <c:formatCode>0.00</c:formatCode>
                <c:ptCount val="5"/>
                <c:pt idx="0">
                  <c:v>8.31</c:v>
                </c:pt>
                <c:pt idx="1">
                  <c:v>4.38</c:v>
                </c:pt>
                <c:pt idx="2">
                  <c:v>2.63</c:v>
                </c:pt>
                <c:pt idx="3">
                  <c:v>1.4</c:v>
                </c:pt>
                <c:pt idx="4">
                  <c:v>1.81</c:v>
                </c:pt>
              </c:numCache>
            </c:numRef>
          </c:xVal>
          <c:yVal>
            <c:numRef>
              <c:f>Sheet1!$X$2:$X$6</c:f>
              <c:numCache>
                <c:formatCode>0.00E+00</c:formatCode>
                <c:ptCount val="5"/>
                <c:pt idx="0">
                  <c:v>2908.5</c:v>
                </c:pt>
                <c:pt idx="1">
                  <c:v>3066</c:v>
                </c:pt>
                <c:pt idx="2">
                  <c:v>3682</c:v>
                </c:pt>
                <c:pt idx="3">
                  <c:v>3919.9999999999995</c:v>
                </c:pt>
                <c:pt idx="4">
                  <c:v>10136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87F-4124-B64F-7771764D54BE}"/>
            </c:ext>
          </c:extLst>
        </c:ser>
        <c:ser>
          <c:idx val="2"/>
          <c:order val="1"/>
          <c:tx>
            <c:v>SHAD-1:1-16N@38ME</c:v>
          </c:tx>
          <c:spPr>
            <a:ln w="190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square"/>
            <c:size val="5"/>
            <c:spPr>
              <a:solidFill>
                <a:srgbClr val="FF0000"/>
              </a:solidFill>
              <a:ln w="9525">
                <a:solidFill>
                  <a:srgbClr val="FF0000">
                    <a:alpha val="95000"/>
                  </a:srgbClr>
                </a:solidFill>
              </a:ln>
              <a:effectLst/>
            </c:spPr>
          </c:marker>
          <c:dPt>
            <c:idx val="0"/>
            <c:marker>
              <c:symbol val="square"/>
              <c:size val="10"/>
              <c:spPr>
                <a:noFill/>
                <a:ln w="9525">
                  <a:solidFill>
                    <a:srgbClr val="FF0000">
                      <a:alpha val="95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487F-4124-B64F-7771764D54BE}"/>
              </c:ext>
            </c:extLst>
          </c:dPt>
          <c:dPt>
            <c:idx val="4"/>
            <c:marker>
              <c:symbol val="square"/>
              <c:size val="10"/>
              <c:spPr>
                <a:solidFill>
                  <a:srgbClr val="FF0000"/>
                </a:solidFill>
                <a:ln w="9525">
                  <a:solidFill>
                    <a:srgbClr val="FF0000">
                      <a:alpha val="95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487F-4124-B64F-7771764D54BE}"/>
              </c:ext>
            </c:extLst>
          </c:dPt>
          <c:xVal>
            <c:numRef>
              <c:f>Sheet1!$N$7:$N$11</c:f>
              <c:numCache>
                <c:formatCode>0.00</c:formatCode>
                <c:ptCount val="5"/>
                <c:pt idx="0">
                  <c:v>2.5</c:v>
                </c:pt>
                <c:pt idx="1">
                  <c:v>1.36</c:v>
                </c:pt>
                <c:pt idx="2">
                  <c:v>0.76</c:v>
                </c:pt>
                <c:pt idx="3">
                  <c:v>0.7</c:v>
                </c:pt>
                <c:pt idx="4">
                  <c:v>1</c:v>
                </c:pt>
              </c:numCache>
            </c:numRef>
          </c:xVal>
          <c:yVal>
            <c:numRef>
              <c:f>Sheet1!$X$7:$X$11</c:f>
              <c:numCache>
                <c:formatCode>0.00E+00</c:formatCode>
                <c:ptCount val="5"/>
                <c:pt idx="0">
                  <c:v>875</c:v>
                </c:pt>
                <c:pt idx="1">
                  <c:v>952.00000000000011</c:v>
                </c:pt>
                <c:pt idx="2">
                  <c:v>1064</c:v>
                </c:pt>
                <c:pt idx="3">
                  <c:v>1959.9999999999998</c:v>
                </c:pt>
                <c:pt idx="4">
                  <c:v>5600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487F-4124-B64F-7771764D54BE}"/>
            </c:ext>
          </c:extLst>
        </c:ser>
        <c:ser>
          <c:idx val="3"/>
          <c:order val="2"/>
          <c:tx>
            <c:v>SHAD-2:1-16N@78ME</c:v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0CC00"/>
              </a:solidFill>
              <a:ln w="9525">
                <a:solidFill>
                  <a:srgbClr val="00B050"/>
                </a:solidFill>
              </a:ln>
              <a:effectLst/>
            </c:spPr>
          </c:marker>
          <c:dPt>
            <c:idx val="0"/>
            <c:marker>
              <c:symbol val="triangle"/>
              <c:size val="10"/>
              <c:spPr>
                <a:noFill/>
                <a:ln w="9525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487F-4124-B64F-7771764D54BE}"/>
              </c:ext>
            </c:extLst>
          </c:dPt>
          <c:dPt>
            <c:idx val="4"/>
            <c:marker>
              <c:symbol val="triangle"/>
              <c:size val="10"/>
              <c:spPr>
                <a:solidFill>
                  <a:srgbClr val="00CC00"/>
                </a:solidFill>
                <a:ln w="9525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487F-4124-B64F-7771764D54BE}"/>
              </c:ext>
            </c:extLst>
          </c:dPt>
          <c:xVal>
            <c:numRef>
              <c:f>Sheet1!$N$12:$N$16</c:f>
              <c:numCache>
                <c:formatCode>0.00</c:formatCode>
                <c:ptCount val="5"/>
                <c:pt idx="0">
                  <c:v>8.31</c:v>
                </c:pt>
                <c:pt idx="1">
                  <c:v>4.38</c:v>
                </c:pt>
                <c:pt idx="2">
                  <c:v>2.63</c:v>
                </c:pt>
                <c:pt idx="3">
                  <c:v>1.4</c:v>
                </c:pt>
                <c:pt idx="4">
                  <c:v>1.81</c:v>
                </c:pt>
              </c:numCache>
            </c:numRef>
          </c:xVal>
          <c:yVal>
            <c:numRef>
              <c:f>Sheet1!$X$12:$X$16</c:f>
              <c:numCache>
                <c:formatCode>0.00E+00</c:formatCode>
                <c:ptCount val="5"/>
                <c:pt idx="0">
                  <c:v>1555.7982000000002</c:v>
                </c:pt>
                <c:pt idx="1">
                  <c:v>1640.0472</c:v>
                </c:pt>
                <c:pt idx="2">
                  <c:v>1969.5544</c:v>
                </c:pt>
                <c:pt idx="3">
                  <c:v>2096.864</c:v>
                </c:pt>
                <c:pt idx="4">
                  <c:v>5421.8912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487F-4124-B64F-7771764D54BE}"/>
            </c:ext>
          </c:extLst>
        </c:ser>
        <c:ser>
          <c:idx val="4"/>
          <c:order val="3"/>
          <c:tx>
            <c:v>SHAD-2:1-16N@38ME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triang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Pt>
            <c:idx val="0"/>
            <c:marker>
              <c:symbol val="triangle"/>
              <c:size val="10"/>
              <c:spPr>
                <a:noFill/>
                <a:ln w="9525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487F-4124-B64F-7771764D54BE}"/>
              </c:ext>
            </c:extLst>
          </c:dPt>
          <c:dPt>
            <c:idx val="4"/>
            <c:marker>
              <c:symbol val="triangle"/>
              <c:size val="10"/>
              <c:spPr>
                <a:solidFill>
                  <a:srgbClr val="00B050"/>
                </a:solidFill>
                <a:ln w="9525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487F-4124-B64F-7771764D54BE}"/>
              </c:ext>
            </c:extLst>
          </c:dPt>
          <c:xVal>
            <c:numRef>
              <c:f>Sheet1!$N$17:$N$21</c:f>
              <c:numCache>
                <c:formatCode>0.00</c:formatCode>
                <c:ptCount val="5"/>
                <c:pt idx="0">
                  <c:v>2.5</c:v>
                </c:pt>
                <c:pt idx="1">
                  <c:v>1.36</c:v>
                </c:pt>
                <c:pt idx="2">
                  <c:v>0.76</c:v>
                </c:pt>
                <c:pt idx="3">
                  <c:v>0.7</c:v>
                </c:pt>
                <c:pt idx="4">
                  <c:v>1</c:v>
                </c:pt>
              </c:numCache>
            </c:numRef>
          </c:xVal>
          <c:yVal>
            <c:numRef>
              <c:f>Sheet1!$X$17:$X$21</c:f>
              <c:numCache>
                <c:formatCode>0.00E+00</c:formatCode>
                <c:ptCount val="5"/>
                <c:pt idx="0">
                  <c:v>468.05</c:v>
                </c:pt>
                <c:pt idx="1">
                  <c:v>509.23840000000001</c:v>
                </c:pt>
                <c:pt idx="2">
                  <c:v>569.14880000000005</c:v>
                </c:pt>
                <c:pt idx="3">
                  <c:v>1048.432</c:v>
                </c:pt>
                <c:pt idx="4">
                  <c:v>2995.52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487F-4124-B64F-7771764D54BE}"/>
            </c:ext>
          </c:extLst>
        </c:ser>
        <c:ser>
          <c:idx val="5"/>
          <c:order val="4"/>
          <c:tx>
            <c:v>OPENCILK:1N@79ME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x"/>
            <c:size val="9"/>
            <c:spPr>
              <a:solidFill>
                <a:srgbClr val="FF9900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Sheet1!$N$22</c:f>
              <c:numCache>
                <c:formatCode>0.00</c:formatCode>
                <c:ptCount val="1"/>
                <c:pt idx="0">
                  <c:v>22.6</c:v>
                </c:pt>
              </c:numCache>
            </c:numRef>
          </c:xVal>
          <c:yVal>
            <c:numRef>
              <c:f>Sheet1!$X$22</c:f>
              <c:numCache>
                <c:formatCode>0.00E+00</c:formatCode>
                <c:ptCount val="1"/>
                <c:pt idx="0">
                  <c:v>8136.0000000000009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487F-4124-B64F-7771764D54BE}"/>
            </c:ext>
          </c:extLst>
        </c:ser>
        <c:ser>
          <c:idx val="6"/>
          <c:order val="5"/>
          <c:tx>
            <c:v>Prolog-1:1C@2ME</c:v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star"/>
            <c:size val="9"/>
            <c:spPr>
              <a:noFill/>
              <a:ln w="9525">
                <a:solidFill>
                  <a:srgbClr val="FF9900"/>
                </a:solidFill>
              </a:ln>
              <a:effectLst/>
            </c:spPr>
          </c:marker>
          <c:xVal>
            <c:numRef>
              <c:f>Sheet1!$N$23</c:f>
              <c:numCache>
                <c:formatCode>0.00</c:formatCode>
                <c:ptCount val="1"/>
                <c:pt idx="0">
                  <c:v>0.34100000000000003</c:v>
                </c:pt>
              </c:numCache>
            </c:numRef>
          </c:xVal>
          <c:yVal>
            <c:numRef>
              <c:f>Sheet1!$X$23</c:f>
              <c:numCache>
                <c:formatCode>0.00E+00</c:formatCode>
                <c:ptCount val="1"/>
                <c:pt idx="0">
                  <c:v>5.1150000000000002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D-487F-4124-B64F-7771764D54BE}"/>
            </c:ext>
          </c:extLst>
        </c:ser>
        <c:ser>
          <c:idx val="0"/>
          <c:order val="6"/>
          <c:tx>
            <c:v>Prolog-2:1C@2ME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star"/>
            <c:size val="9"/>
            <c:spPr>
              <a:noFill/>
              <a:ln w="9525">
                <a:solidFill>
                  <a:srgbClr val="006600"/>
                </a:solidFill>
              </a:ln>
              <a:effectLst/>
            </c:spPr>
          </c:marker>
          <c:xVal>
            <c:numRef>
              <c:f>Sheet1!$N$24</c:f>
              <c:numCache>
                <c:formatCode>0.00</c:formatCode>
                <c:ptCount val="1"/>
                <c:pt idx="0">
                  <c:v>0.188</c:v>
                </c:pt>
              </c:numCache>
            </c:numRef>
          </c:xVal>
          <c:yVal>
            <c:numRef>
              <c:f>Sheet1!$X$24</c:f>
              <c:numCache>
                <c:formatCode>0.00E+00</c:formatCode>
                <c:ptCount val="1"/>
                <c:pt idx="0">
                  <c:v>12.22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E-487F-4124-B64F-7771764D54BE}"/>
            </c:ext>
          </c:extLst>
        </c:ser>
        <c:ser>
          <c:idx val="7"/>
          <c:order val="7"/>
          <c:tx>
            <c:v>Prolog-3:1C@2ME</c:v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star"/>
            <c:size val="9"/>
            <c:spPr>
              <a:noFill/>
              <a:ln w="9525">
                <a:solidFill>
                  <a:srgbClr val="7030A0"/>
                </a:solidFill>
              </a:ln>
              <a:effectLst/>
            </c:spPr>
          </c:marker>
          <c:xVal>
            <c:numRef>
              <c:f>Sheet1!$N$25</c:f>
              <c:numCache>
                <c:formatCode>0.00</c:formatCode>
                <c:ptCount val="1"/>
                <c:pt idx="0">
                  <c:v>0.17622222222222222</c:v>
                </c:pt>
              </c:numCache>
            </c:numRef>
          </c:xVal>
          <c:yVal>
            <c:numRef>
              <c:f>Sheet1!$X$25</c:f>
              <c:numCache>
                <c:formatCode>0.00E+00</c:formatCode>
                <c:ptCount val="1"/>
                <c:pt idx="0">
                  <c:v>42.293333333333337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F-487F-4124-B64F-7771764D54BE}"/>
            </c:ext>
          </c:extLst>
        </c:ser>
        <c:ser>
          <c:idx val="8"/>
          <c:order val="8"/>
          <c:tx>
            <c:v>Python:1C@3.4ME</c:v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star"/>
            <c:size val="7"/>
            <c:spPr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Sheet1!$N$26</c:f>
              <c:numCache>
                <c:formatCode>0.00</c:formatCode>
                <c:ptCount val="1"/>
                <c:pt idx="0">
                  <c:v>2.8098176669999999</c:v>
                </c:pt>
              </c:numCache>
            </c:numRef>
          </c:xVal>
          <c:yVal>
            <c:numRef>
              <c:f>Sheet1!$X$26</c:f>
              <c:numCache>
                <c:formatCode>0.00E+00</c:formatCode>
                <c:ptCount val="1"/>
                <c:pt idx="0">
                  <c:v>182.638148355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0-487F-4124-B64F-7771764D54BE}"/>
            </c:ext>
          </c:extLst>
        </c:ser>
        <c:ser>
          <c:idx val="9"/>
          <c:order val="9"/>
          <c:tx>
            <c:v>MT:1-32N@38ME</c:v>
          </c:tx>
          <c:spPr>
            <a:ln w="19050" cap="rnd">
              <a:solidFill>
                <a:srgbClr val="0000FF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0000FF"/>
              </a:solidFill>
              <a:ln w="9525">
                <a:solidFill>
                  <a:srgbClr val="0000FF"/>
                </a:solidFill>
              </a:ln>
              <a:effectLst/>
            </c:spPr>
          </c:marker>
          <c:dPt>
            <c:idx val="0"/>
            <c:marker>
              <c:symbol val="circle"/>
              <c:size val="10"/>
              <c:spPr>
                <a:noFill/>
                <a:ln w="9525">
                  <a:solidFill>
                    <a:srgbClr val="0000FF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1-487F-4124-B64F-7771764D54BE}"/>
              </c:ext>
            </c:extLst>
          </c:dPt>
          <c:dPt>
            <c:idx val="5"/>
            <c:marker>
              <c:symbol val="circle"/>
              <c:size val="10"/>
              <c:spPr>
                <a:solidFill>
                  <a:srgbClr val="0000FF"/>
                </a:solidFill>
                <a:ln w="9525">
                  <a:solidFill>
                    <a:srgbClr val="0000FF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2-487F-4124-B64F-7771764D54BE}"/>
              </c:ext>
            </c:extLst>
          </c:dPt>
          <c:xVal>
            <c:numRef>
              <c:f>Sheet1!$N$27:$N$32</c:f>
              <c:numCache>
                <c:formatCode>0.00E+00</c:formatCode>
                <c:ptCount val="6"/>
                <c:pt idx="0">
                  <c:v>1.0805326055555555</c:v>
                </c:pt>
                <c:pt idx="1">
                  <c:v>0.72756127222222222</c:v>
                </c:pt>
                <c:pt idx="2">
                  <c:v>0.41140835555555555</c:v>
                </c:pt>
                <c:pt idx="3">
                  <c:v>0.32731693333333334</c:v>
                </c:pt>
                <c:pt idx="4">
                  <c:v>0.30535529444444443</c:v>
                </c:pt>
                <c:pt idx="5">
                  <c:v>0.29848734444444447</c:v>
                </c:pt>
              </c:numCache>
            </c:numRef>
          </c:xVal>
          <c:yVal>
            <c:numRef>
              <c:f>Sheet1!$X$27:$X$32</c:f>
              <c:numCache>
                <c:formatCode>0.00E+00</c:formatCode>
                <c:ptCount val="6"/>
                <c:pt idx="0">
                  <c:v>96.848137435944437</c:v>
                </c:pt>
                <c:pt idx="1">
                  <c:v>130.42263365855555</c:v>
                </c:pt>
                <c:pt idx="2">
                  <c:v>147.49812363377777</c:v>
                </c:pt>
                <c:pt idx="3">
                  <c:v>234.69933387733332</c:v>
                </c:pt>
                <c:pt idx="4">
                  <c:v>437.90392065688883</c:v>
                </c:pt>
                <c:pt idx="5">
                  <c:v>856.10946184177783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3-487F-4124-B64F-7771764D54BE}"/>
            </c:ext>
          </c:extLst>
        </c:ser>
        <c:ser>
          <c:idx val="10"/>
          <c:order val="10"/>
          <c:tx>
            <c:v>MT:1-32N@78ME</c:v>
          </c:tx>
          <c:spPr>
            <a:ln w="19050" cap="rnd">
              <a:solidFill>
                <a:srgbClr val="0000F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00FF"/>
              </a:solidFill>
              <a:ln w="9525">
                <a:solidFill>
                  <a:srgbClr val="0000FF"/>
                </a:solidFill>
              </a:ln>
              <a:effectLst/>
            </c:spPr>
          </c:marker>
          <c:dPt>
            <c:idx val="0"/>
            <c:marker>
              <c:symbol val="circle"/>
              <c:size val="10"/>
              <c:spPr>
                <a:noFill/>
                <a:ln w="9525">
                  <a:solidFill>
                    <a:srgbClr val="0000FF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4-487F-4124-B64F-7771764D54BE}"/>
              </c:ext>
            </c:extLst>
          </c:dPt>
          <c:dPt>
            <c:idx val="5"/>
            <c:marker>
              <c:symbol val="circle"/>
              <c:size val="10"/>
              <c:spPr>
                <a:solidFill>
                  <a:srgbClr val="0000FF"/>
                </a:solidFill>
                <a:ln w="9525">
                  <a:solidFill>
                    <a:srgbClr val="0000FF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5-487F-4124-B64F-7771764D54BE}"/>
              </c:ext>
            </c:extLst>
          </c:dPt>
          <c:xVal>
            <c:numRef>
              <c:f>Sheet1!$N$33:$N$38</c:f>
              <c:numCache>
                <c:formatCode>0.00E+00</c:formatCode>
                <c:ptCount val="6"/>
                <c:pt idx="0">
                  <c:v>2.0936066888888889</c:v>
                </c:pt>
                <c:pt idx="1">
                  <c:v>1.4989087944444444</c:v>
                </c:pt>
                <c:pt idx="2">
                  <c:v>0.83286243333333332</c:v>
                </c:pt>
                <c:pt idx="3">
                  <c:v>0.58563152222222226</c:v>
                </c:pt>
                <c:pt idx="4">
                  <c:v>0.49854618888888891</c:v>
                </c:pt>
                <c:pt idx="5">
                  <c:v>0.41191744444444445</c:v>
                </c:pt>
              </c:numCache>
            </c:numRef>
          </c:xVal>
          <c:yVal>
            <c:numRef>
              <c:f>Sheet1!$X$33:$X$38</c:f>
              <c:numCache>
                <c:formatCode>0.00E+00</c:formatCode>
                <c:ptCount val="6"/>
                <c:pt idx="0">
                  <c:v>187.64996752511109</c:v>
                </c:pt>
                <c:pt idx="1">
                  <c:v>268.6943904921111</c:v>
                </c:pt>
                <c:pt idx="2">
                  <c:v>298.59783959866667</c:v>
                </c:pt>
                <c:pt idx="3">
                  <c:v>419.92122669422224</c:v>
                </c:pt>
                <c:pt idx="4">
                  <c:v>714.95511856177779</c:v>
                </c:pt>
                <c:pt idx="5">
                  <c:v>1181.4451374577777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6-487F-4124-B64F-7771764D54BE}"/>
            </c:ext>
          </c:extLst>
        </c:ser>
        <c:ser>
          <c:idx val="11"/>
          <c:order val="11"/>
          <c:tx>
            <c:v>Scaled Prolog</c:v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Sheet1!$N$41:$N$43</c:f>
              <c:numCache>
                <c:formatCode>0.00</c:formatCode>
                <c:ptCount val="3"/>
                <c:pt idx="0">
                  <c:v>6.1323669828999936</c:v>
                </c:pt>
                <c:pt idx="1">
                  <c:v>3.3808944069947175</c:v>
                </c:pt>
                <c:pt idx="2">
                  <c:v>3.1690889654217624</c:v>
                </c:pt>
              </c:numCache>
            </c:numRef>
          </c:xVal>
          <c:yVal>
            <c:numRef>
              <c:f>Sheet1!$X$41:$X$43</c:f>
              <c:numCache>
                <c:formatCode>0.00E+00</c:formatCode>
                <c:ptCount val="3"/>
                <c:pt idx="0">
                  <c:v>91.985504743499902</c:v>
                </c:pt>
                <c:pt idx="1">
                  <c:v>219.75813645465664</c:v>
                </c:pt>
                <c:pt idx="2">
                  <c:v>760.58135170122296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487F-4124-B64F-7771764D54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705055"/>
        <c:axId val="166682495"/>
      </c:scatterChart>
      <c:valAx>
        <c:axId val="166705055"/>
        <c:scaling>
          <c:logBase val="10"/>
          <c:orientation val="minMax"/>
          <c:max val="3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Time (s)</a:t>
                </a:r>
              </a:p>
            </c:rich>
          </c:tx>
          <c:layout>
            <c:manualLayout>
              <c:xMode val="edge"/>
              <c:yMode val="edge"/>
              <c:x val="0.45112010304267525"/>
              <c:y val="0.815748906386701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682495"/>
        <c:crossesAt val="1.0000000000000005E-8"/>
        <c:crossBetween val="midCat"/>
      </c:valAx>
      <c:valAx>
        <c:axId val="166682495"/>
        <c:scaling>
          <c:logBase val="10"/>
          <c:orientation val="minMax"/>
          <c:max val="1100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Joules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705055"/>
        <c:crossesAt val="1.0000000000000005E-7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363468455331962E-3"/>
          <c:y val="0.88020734908136478"/>
          <c:w val="0.98229527559055119"/>
          <c:h val="0.119792650918635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79484" y="1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5716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6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9511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7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3575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8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0736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9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1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2002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5530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8599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3940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8781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321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7751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7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609658" y="-25173"/>
            <a:ext cx="10972680" cy="9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1"/>
          </p:nvPr>
        </p:nvSpPr>
        <p:spPr>
          <a:xfrm>
            <a:off x="609659" y="1091953"/>
            <a:ext cx="10972679" cy="5085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2/13/25</a:t>
            </a:r>
            <a:endParaRPr lang="en-US" dirty="0"/>
          </a:p>
        </p:txBody>
      </p:sp>
      <p:sp>
        <p:nvSpPr>
          <p:cNvPr id="138" name="Google Shape;13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CRNCH'25: Energy-Efficient Computing</a:t>
            </a:r>
            <a:endParaRPr lang="en-US" dirty="0"/>
          </a:p>
        </p:txBody>
      </p:sp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body" idx="1"/>
          </p:nvPr>
        </p:nvSpPr>
        <p:spPr>
          <a:xfrm>
            <a:off x="839788" y="139060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body" idx="2"/>
          </p:nvPr>
        </p:nvSpPr>
        <p:spPr>
          <a:xfrm>
            <a:off x="839788" y="221451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body" idx="3"/>
          </p:nvPr>
        </p:nvSpPr>
        <p:spPr>
          <a:xfrm>
            <a:off x="6172200" y="139060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4"/>
          </p:nvPr>
        </p:nvSpPr>
        <p:spPr>
          <a:xfrm>
            <a:off x="6172200" y="221451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2/13/25</a:t>
            </a: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CRNCH'25: Energy-Efficient Computing</a:t>
            </a:r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070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Content">
  <p:cSld name="Title_and_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558800" y="1143000"/>
            <a:ext cx="11074400" cy="4846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ctrTitle"/>
          </p:nvPr>
        </p:nvSpPr>
        <p:spPr>
          <a:xfrm>
            <a:off x="1828800" y="151418"/>
            <a:ext cx="9855199" cy="61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0"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5" name="Google Shape;25;p6"/>
          <p:cNvCxnSpPr/>
          <p:nvPr/>
        </p:nvCxnSpPr>
        <p:spPr>
          <a:xfrm>
            <a:off x="381000" y="841689"/>
            <a:ext cx="11302999" cy="0"/>
          </a:xfrm>
          <a:prstGeom prst="straightConnector1">
            <a:avLst/>
          </a:prstGeom>
          <a:noFill/>
          <a:ln w="22225" cap="flat" cmpd="sng">
            <a:solidFill>
              <a:srgbClr val="0F5E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6;p6"/>
          <p:cNvSpPr txBox="1">
            <a:spLocks noGrp="1"/>
          </p:cNvSpPr>
          <p:nvPr>
            <p:ph type="ftr" idx="11"/>
          </p:nvPr>
        </p:nvSpPr>
        <p:spPr>
          <a:xfrm>
            <a:off x="3047998" y="6553200"/>
            <a:ext cx="8095899" cy="29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CRNCH'25: Energy-Efficient Computing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313220" y="6550026"/>
            <a:ext cx="506020" cy="29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6" descr="IARPA - Hom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9236" y="59337"/>
            <a:ext cx="699128" cy="69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6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59" y="6157811"/>
            <a:ext cx="1703953" cy="693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2267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838200" y="1608058"/>
            <a:ext cx="5181600" cy="478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2"/>
          </p:nvPr>
        </p:nvSpPr>
        <p:spPr>
          <a:xfrm>
            <a:off x="6172200" y="1608058"/>
            <a:ext cx="5181600" cy="478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2/13/25</a:t>
            </a:r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CRNCH'25: Energy-Efficient Computing</a:t>
            </a:r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1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2/13/25</a:t>
            </a:r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CRNCH'25: Energy-Efficient Computing</a:t>
            </a:r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2/13/25</a:t>
            </a:r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CRNCH'25: Energy-Efficient Computing</a:t>
            </a:r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2/13/25</a:t>
            </a:r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CRNCH'25: Energy-Efficient Computing</a:t>
            </a:r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2/13/25</a:t>
            </a:r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CRNCH'25: Energy-Efficient Computing</a:t>
            </a:r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2/13/25</a:t>
            </a:r>
            <a:endParaRPr/>
          </a:p>
        </p:txBody>
      </p:sp>
      <p:sp>
        <p:nvSpPr>
          <p:cNvPr id="189" name="Google Shape;18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CRNCH'25: Energy-Efficient Computing</a:t>
            </a:r>
            <a:endParaRPr/>
          </a:p>
        </p:txBody>
      </p:sp>
      <p:sp>
        <p:nvSpPr>
          <p:cNvPr id="190" name="Google Shape;19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2/13/25</a:t>
            </a:r>
            <a:endParaRPr/>
          </a:p>
        </p:txBody>
      </p:sp>
      <p:sp>
        <p:nvSpPr>
          <p:cNvPr id="195" name="Google Shape;19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CRNCH'25: Energy-Efficient Computing</a:t>
            </a:r>
            <a:endParaRPr/>
          </a:p>
        </p:txBody>
      </p:sp>
      <p:sp>
        <p:nvSpPr>
          <p:cNvPr id="196" name="Google Shape;19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2/13/25</a:t>
            </a:r>
            <a:endParaRPr/>
          </a:p>
        </p:txBody>
      </p:sp>
      <p:sp>
        <p:nvSpPr>
          <p:cNvPr id="201" name="Google Shape;20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CRNCH'25: Energy-Efficient Computing</a:t>
            </a:r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838200" y="18256"/>
            <a:ext cx="10515600" cy="984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838200" y="1145219"/>
            <a:ext cx="10515600" cy="503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2/13/25</a:t>
            </a: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CRNCH'25: Energy-Efficient Computing</a:t>
            </a:r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1" r:id="rId4"/>
    <p:sldLayoutId id="2147483672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3.png"/><Relationship Id="rId7" Type="http://schemas.openxmlformats.org/officeDocument/2006/relationships/image" Target="../media/image47.em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hyperlink" Target="https://towardsdatascience.com/solving-differential-equations-with-neural-networks-afdcf7b8bcc4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9D166D-FC58-D83F-F5AC-F272B82F7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744" y="1122363"/>
            <a:ext cx="11475720" cy="2387600"/>
          </a:xfrm>
        </p:spPr>
        <p:txBody>
          <a:bodyPr>
            <a:normAutofit/>
          </a:bodyPr>
          <a:lstStyle/>
          <a:p>
            <a:r>
              <a:rPr lang="en-US" sz="6000" b="0" i="0" u="none" strike="noStrik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Energy-Efficient Computing:</a:t>
            </a:r>
            <a:br>
              <a:rPr lang="en-US" sz="6000" b="0" i="0" u="none" strike="noStrik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000" b="0" i="0" u="none" strike="noStrik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Do We Have A Roadmap?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F3B9201-398D-77C3-E2C9-15299E52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543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Peter Kogge</a:t>
            </a:r>
          </a:p>
          <a:p>
            <a:r>
              <a:rPr lang="en-US" dirty="0"/>
              <a:t>McCourtney Prof. of CSE, Univ. of Notre Dame</a:t>
            </a:r>
          </a:p>
          <a:p>
            <a:r>
              <a:rPr lang="en-US" dirty="0"/>
              <a:t>IBM Fellow (retired)</a:t>
            </a:r>
          </a:p>
          <a:p>
            <a:r>
              <a:rPr lang="en-US" dirty="0"/>
              <a:t>Cray, IEEE Computer Pioneer Awardee</a:t>
            </a:r>
          </a:p>
          <a:p>
            <a:endParaRPr lang="en-US" dirty="0"/>
          </a:p>
          <a:p>
            <a:br>
              <a:rPr lang="en-US" sz="2100" dirty="0"/>
            </a:br>
            <a:endParaRPr lang="en-US" sz="2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DD9FC-1328-B047-9A7C-1FBB7F5682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48855AB-5096-8471-CCCD-00271F379B5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AE931E0-F8F0-8296-84D5-2D8202CC533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</p:spTree>
    <p:extLst>
      <p:ext uri="{BB962C8B-B14F-4D97-AF65-F5344CB8AC3E}">
        <p14:creationId xmlns:p14="http://schemas.microsoft.com/office/powerpoint/2010/main" val="526271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The Exascale Study Report Outline</a:t>
            </a:r>
            <a:endParaRPr dirty="0"/>
          </a:p>
        </p:txBody>
      </p:sp>
      <p:sp>
        <p:nvSpPr>
          <p:cNvPr id="257" name="Google Shape;257;p4"/>
          <p:cNvSpPr txBox="1">
            <a:spLocks noGrp="1"/>
          </p:cNvSpPr>
          <p:nvPr>
            <p:ph type="body" idx="1"/>
          </p:nvPr>
        </p:nvSpPr>
        <p:spPr>
          <a:xfrm>
            <a:off x="609660" y="1608058"/>
            <a:ext cx="5410140" cy="478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Char char="•"/>
            </a:pPr>
            <a:r>
              <a:rPr lang="en-US" b="1">
                <a:solidFill>
                  <a:srgbClr val="0000FF"/>
                </a:solidFill>
              </a:rPr>
              <a:t>What </a:t>
            </a:r>
            <a:r>
              <a:rPr lang="en-US" b="1" i="1">
                <a:solidFill>
                  <a:srgbClr val="0000FF"/>
                </a:solidFill>
              </a:rPr>
              <a:t>should</a:t>
            </a:r>
            <a:r>
              <a:rPr lang="en-US" b="1">
                <a:solidFill>
                  <a:srgbClr val="0000FF"/>
                </a:solidFill>
              </a:rPr>
              <a:t> “Exascale” Mean</a:t>
            </a:r>
            <a:r>
              <a:rPr lang="en-US"/>
              <a:t>?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2008 state of the art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Architectures, Runtimes, Programming, Metrics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2008 Application Characteristics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Computation vs Memory intensive Apps, Scaling, Concurrency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Technology Roadmaps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Logic: Silicon and Non, Memory, Storage, Interconnect, Packaging, Resiliency, Programming Models</a:t>
            </a:r>
            <a:endParaRPr/>
          </a:p>
        </p:txBody>
      </p:sp>
      <p:sp>
        <p:nvSpPr>
          <p:cNvPr id="258" name="Google Shape;258;p4"/>
          <p:cNvSpPr txBox="1">
            <a:spLocks noGrp="1"/>
          </p:cNvSpPr>
          <p:nvPr>
            <p:ph type="body" idx="2"/>
          </p:nvPr>
        </p:nvSpPr>
        <p:spPr>
          <a:xfrm>
            <a:off x="5967096" y="1608058"/>
            <a:ext cx="5181600" cy="478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Char char="•"/>
            </a:pPr>
            <a:r>
              <a:rPr lang="en-US" b="1" dirty="0">
                <a:solidFill>
                  <a:srgbClr val="0000FF"/>
                </a:solidFill>
              </a:rPr>
              <a:t>Strawman Designs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Subsystem projections, Evolutionary designs (Heavy and lightweight), Aggressive design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Char char="•"/>
            </a:pPr>
            <a:r>
              <a:rPr lang="en-US" b="1" dirty="0">
                <a:solidFill>
                  <a:srgbClr val="0000FF"/>
                </a:solidFill>
              </a:rPr>
              <a:t>Challenges &amp; Research Areas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Power, power, power, &amp; power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Memory capacity &amp; bandwidth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Programmability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Reliability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>
                <a:solidFill>
                  <a:srgbClr val="0000FF"/>
                </a:solidFill>
              </a:rPr>
              <a:t>Blue</a:t>
            </a:r>
            <a:r>
              <a:rPr lang="en-US" dirty="0"/>
              <a:t>: Addressed here</a:t>
            </a:r>
            <a:endParaRPr dirty="0"/>
          </a:p>
        </p:txBody>
      </p:sp>
      <p:sp>
        <p:nvSpPr>
          <p:cNvPr id="259" name="Google Shape;25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2/13/25</a:t>
            </a:r>
            <a:endParaRPr/>
          </a:p>
        </p:txBody>
      </p:sp>
      <p:sp>
        <p:nvSpPr>
          <p:cNvPr id="260" name="Google Shape;26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CRNCH'25: Energy-Efficient Computing</a:t>
            </a:r>
            <a:endParaRPr/>
          </a:p>
        </p:txBody>
      </p:sp>
      <p:sp>
        <p:nvSpPr>
          <p:cNvPr id="261" name="Google Shape;26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62" name="Google Shape;262;p4"/>
          <p:cNvSpPr/>
          <p:nvPr/>
        </p:nvSpPr>
        <p:spPr>
          <a:xfrm>
            <a:off x="8802823" y="4402205"/>
            <a:ext cx="228620" cy="756998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"/>
          <p:cNvSpPr txBox="1"/>
          <p:nvPr/>
        </p:nvSpPr>
        <p:spPr>
          <a:xfrm>
            <a:off x="9113487" y="4536003"/>
            <a:ext cx="27826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Practically Solved</a:t>
            </a:r>
            <a:endParaRPr/>
          </a:p>
        </p:txBody>
      </p:sp>
      <p:sp>
        <p:nvSpPr>
          <p:cNvPr id="264" name="Google Shape;264;p4"/>
          <p:cNvSpPr/>
          <p:nvPr/>
        </p:nvSpPr>
        <p:spPr>
          <a:xfrm>
            <a:off x="10535516" y="3645207"/>
            <a:ext cx="228620" cy="756998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"/>
          <p:cNvSpPr txBox="1"/>
          <p:nvPr/>
        </p:nvSpPr>
        <p:spPr>
          <a:xfrm>
            <a:off x="10742378" y="3762096"/>
            <a:ext cx="13127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Remain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722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"/>
          <p:cNvSpPr txBox="1">
            <a:spLocks noGrp="1"/>
          </p:cNvSpPr>
          <p:nvPr>
            <p:ph type="title"/>
          </p:nvPr>
        </p:nvSpPr>
        <p:spPr>
          <a:xfrm>
            <a:off x="835843" y="184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Was Exascale?</a:t>
            </a:r>
            <a:endParaRPr dirty="0"/>
          </a:p>
        </p:txBody>
      </p:sp>
      <p:sp>
        <p:nvSpPr>
          <p:cNvPr id="271" name="Google Shape;271;p5"/>
          <p:cNvSpPr txBox="1">
            <a:spLocks noGrp="1"/>
          </p:cNvSpPr>
          <p:nvPr>
            <p:ph type="body" idx="1"/>
          </p:nvPr>
        </p:nvSpPr>
        <p:spPr>
          <a:xfrm>
            <a:off x="861037" y="1508781"/>
            <a:ext cx="10490406" cy="43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 dirty="0"/>
              <a:t>Report Emphasis: </a:t>
            </a:r>
            <a:r>
              <a:rPr lang="en-US" sz="3200" i="1" dirty="0"/>
              <a:t>Try</a:t>
            </a:r>
            <a:r>
              <a:rPr lang="en-US" sz="3200" dirty="0"/>
              <a:t> to change focus from flops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 dirty="0"/>
              <a:t>Goal: </a:t>
            </a:r>
            <a:r>
              <a:rPr lang="en-US" sz="3200" b="1" i="1" dirty="0">
                <a:solidFill>
                  <a:srgbClr val="0000FF"/>
                </a:solidFill>
              </a:rPr>
              <a:t>overall</a:t>
            </a:r>
            <a:r>
              <a:rPr lang="en-US" sz="3200" dirty="0"/>
              <a:t> 1000x capability over “</a:t>
            </a:r>
            <a:r>
              <a:rPr lang="en-US" sz="3200" dirty="0" err="1"/>
              <a:t>Petascale</a:t>
            </a:r>
            <a:r>
              <a:rPr lang="en-US" sz="3200" dirty="0"/>
              <a:t>” by 2015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 dirty="0"/>
              <a:t>In Same Footprint for Supercomputer at max 20MW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 dirty="0"/>
              <a:t>1000X in a rack (</a:t>
            </a:r>
            <a:r>
              <a:rPr lang="en-US" sz="2800" dirty="0" err="1"/>
              <a:t>peta</a:t>
            </a:r>
            <a:r>
              <a:rPr lang="en-US" sz="2800" dirty="0"/>
              <a:t> scale)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 dirty="0"/>
              <a:t>1000X in a module (tera scale)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 dirty="0"/>
              <a:t>Goal: </a:t>
            </a:r>
            <a:r>
              <a:rPr lang="en-US" sz="3200" i="1" u="sng" dirty="0"/>
              <a:t>not just flops </a:t>
            </a:r>
            <a:r>
              <a:rPr lang="en-US" sz="3200" dirty="0"/>
              <a:t>but 1000x in: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 dirty="0"/>
              <a:t>Memory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 dirty="0"/>
              <a:t>Memory Bandwidth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 dirty="0"/>
              <a:t>Network Bandwidth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 dirty="0"/>
              <a:t>…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 dirty="0"/>
              <a:t>Plus ability to efficiently use massive concurrency</a:t>
            </a:r>
            <a:endParaRPr dirty="0"/>
          </a:p>
          <a:p>
            <a:pPr marL="685800" lvl="1" indent="-6413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800" dirty="0"/>
          </a:p>
        </p:txBody>
      </p:sp>
      <p:sp>
        <p:nvSpPr>
          <p:cNvPr id="272" name="Google Shape;27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2/13/25</a:t>
            </a:r>
            <a:endParaRPr/>
          </a:p>
        </p:txBody>
      </p:sp>
      <p:sp>
        <p:nvSpPr>
          <p:cNvPr id="273" name="Google Shape;27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CRNCH'25: Energy-Efficient Computing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2DC866-9E18-683B-B28E-4D5AE3A6E2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74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Technologies Investigated</a:t>
            </a:r>
            <a:endParaRPr/>
          </a:p>
        </p:txBody>
      </p:sp>
      <p:sp>
        <p:nvSpPr>
          <p:cNvPr id="279" name="Google Shape;279;p6"/>
          <p:cNvSpPr txBox="1">
            <a:spLocks noGrp="1"/>
          </p:cNvSpPr>
          <p:nvPr>
            <p:ph type="body" idx="1"/>
          </p:nvPr>
        </p:nvSpPr>
        <p:spPr>
          <a:xfrm>
            <a:off x="609660" y="1608058"/>
            <a:ext cx="5410140" cy="478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Logic: power, area, energy, clock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CMOS: hi perf/low voltage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Options: hybrid, superconducting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Voltage scaling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Main Memory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SRAM, DRAM, NAND, Alternatives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Reliability, packaging, power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Storage Memory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Disk, Holographical, Archival</a:t>
            </a:r>
            <a:endParaRPr/>
          </a:p>
        </p:txBody>
      </p:sp>
      <p:sp>
        <p:nvSpPr>
          <p:cNvPr id="280" name="Google Shape;280;p6"/>
          <p:cNvSpPr txBox="1">
            <a:spLocks noGrp="1"/>
          </p:cNvSpPr>
          <p:nvPr>
            <p:ph type="body" idx="2"/>
          </p:nvPr>
        </p:nvSpPr>
        <p:spPr>
          <a:xfrm>
            <a:off x="6172200" y="1608058"/>
            <a:ext cx="5181600" cy="478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Interconnect: esp. energy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 chip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DRAM to Processor (Stacking)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Intra/inter module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Rack to rack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Electrical vs optical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Packaging and Cooling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Resiliency &amp; Checkpointing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Programming Models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281" name="Google Shape;28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2/13/25</a:t>
            </a:r>
            <a:endParaRPr/>
          </a:p>
        </p:txBody>
      </p:sp>
      <p:sp>
        <p:nvSpPr>
          <p:cNvPr id="282" name="Google Shape;28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CRNCH'25: Energy-Efficient Computing</a:t>
            </a:r>
            <a:endParaRPr/>
          </a:p>
        </p:txBody>
      </p:sp>
      <p:sp>
        <p:nvSpPr>
          <p:cNvPr id="283" name="Google Shape;28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6963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"/>
          <p:cNvSpPr txBox="1">
            <a:spLocks noGrp="1"/>
          </p:cNvSpPr>
          <p:nvPr>
            <p:ph type="title"/>
          </p:nvPr>
        </p:nvSpPr>
        <p:spPr>
          <a:xfrm>
            <a:off x="609658" y="-25174"/>
            <a:ext cx="109726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2015 Aggressive Strawman Design (2013 Tech)</a:t>
            </a:r>
            <a:endParaRPr/>
          </a:p>
        </p:txBody>
      </p:sp>
      <p:pic>
        <p:nvPicPr>
          <p:cNvPr id="292" name="Google Shape;29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538" y="1017796"/>
            <a:ext cx="4751832" cy="158953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7"/>
          <p:cNvSpPr txBox="1"/>
          <p:nvPr/>
        </p:nvSpPr>
        <p:spPr>
          <a:xfrm>
            <a:off x="598393" y="2257435"/>
            <a:ext cx="5779588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r>
              <a:rPr lang="en-US" sz="20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742 simple cores/chip with 4 FPUs @ 1.5GHz</a:t>
            </a:r>
            <a:endParaRPr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32nm CMOS with 30Gb/s SERDES</a:t>
            </a:r>
            <a:endParaRPr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 Memory channels: each 1 GB </a:t>
            </a:r>
            <a:r>
              <a:rPr lang="en-US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Stacked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DRAM</a:t>
            </a:r>
            <a:endParaRPr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150 Watts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w’o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routing chip</a:t>
            </a:r>
            <a:endParaRPr sz="1600"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Group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12 nodes with 12 64-radix router chips</a:t>
            </a:r>
            <a:endParaRPr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Includes 16 12GB SATA drives for checkpointing</a:t>
            </a:r>
            <a:endParaRPr sz="1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Cabinet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32 Groups = 384 nodes</a:t>
            </a:r>
            <a:endParaRPr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Assumed max power of 120KW</a:t>
            </a:r>
            <a:endParaRPr sz="1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583 Cabinets, 67MW</a:t>
            </a:r>
            <a:endParaRPr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3-hop Dragonfly interconnect (optical)</a:t>
            </a:r>
            <a:endParaRPr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166 million cores with 664 million FPUs</a:t>
            </a:r>
            <a:endParaRPr sz="1600"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0396" y="1175657"/>
            <a:ext cx="5032930" cy="500037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7"/>
          <p:cNvSpPr txBox="1"/>
          <p:nvPr/>
        </p:nvSpPr>
        <p:spPr>
          <a:xfrm>
            <a:off x="7482819" y="5698995"/>
            <a:ext cx="2823231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Est. 14.9 GF/W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Or 67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pJ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/flop</a:t>
            </a:r>
            <a:endParaRPr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673BB4-52DF-258F-AC7C-9E39DC5B291F}"/>
              </a:ext>
            </a:extLst>
          </p:cNvPr>
          <p:cNvSpPr txBox="1"/>
          <p:nvPr/>
        </p:nvSpPr>
        <p:spPr>
          <a:xfrm>
            <a:off x="11582338" y="6125517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WD</a:t>
            </a:r>
          </a:p>
        </p:txBody>
      </p:sp>
    </p:spTree>
    <p:extLst>
      <p:ext uri="{BB962C8B-B14F-4D97-AF65-F5344CB8AC3E}">
        <p14:creationId xmlns:p14="http://schemas.microsoft.com/office/powerpoint/2010/main" val="3777850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E7676C-EC0F-7786-1CD9-227A69EC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Power/Energy Constrained Memory Bandwidth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01110-8D1A-C0F0-BCAE-3CF34824C51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D2C6B-291F-0745-31BC-D1770A94FB0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E7BDC-3929-2812-C75D-248D9D4E66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9E5F53-97AF-CE84-39D1-D93EBAC18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0" y="865831"/>
            <a:ext cx="7578880" cy="5290571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A5743C4-AD1A-7309-AFF4-19259F4F19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084894"/>
              </p:ext>
            </p:extLst>
          </p:nvPr>
        </p:nvGraphicFramePr>
        <p:xfrm>
          <a:off x="7730262" y="2020348"/>
          <a:ext cx="4212578" cy="4154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Arrow: Down 13">
            <a:extLst>
              <a:ext uri="{FF2B5EF4-FFF2-40B4-BE49-F238E27FC236}">
                <a16:creationId xmlns:a16="http://schemas.microsoft.com/office/drawing/2014/main" id="{4DEFDE70-557B-D907-D275-8786B370BD6F}"/>
              </a:ext>
            </a:extLst>
          </p:cNvPr>
          <p:cNvSpPr/>
          <p:nvPr/>
        </p:nvSpPr>
        <p:spPr>
          <a:xfrm>
            <a:off x="11220450" y="1504950"/>
            <a:ext cx="504825" cy="114302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80FBD7-BEE0-DBD4-BF06-3663223EF534}"/>
              </a:ext>
            </a:extLst>
          </p:cNvPr>
          <p:cNvSpPr txBox="1"/>
          <p:nvPr/>
        </p:nvSpPr>
        <p:spPr>
          <a:xfrm>
            <a:off x="9601200" y="961894"/>
            <a:ext cx="20826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 to do 164 flops</a:t>
            </a:r>
          </a:p>
          <a:p>
            <a:r>
              <a:rPr lang="en-US" dirty="0">
                <a:solidFill>
                  <a:srgbClr val="FF0000"/>
                </a:solidFill>
              </a:rPr>
              <a:t>For each byte of remote</a:t>
            </a:r>
          </a:p>
          <a:p>
            <a:r>
              <a:rPr lang="en-US" dirty="0">
                <a:solidFill>
                  <a:srgbClr val="FF0000"/>
                </a:solidFill>
              </a:rPr>
              <a:t>Memory accessed</a:t>
            </a:r>
          </a:p>
        </p:txBody>
      </p:sp>
    </p:spTree>
    <p:extLst>
      <p:ext uri="{BB962C8B-B14F-4D97-AF65-F5344CB8AC3E}">
        <p14:creationId xmlns:p14="http://schemas.microsoft.com/office/powerpoint/2010/main" val="3854621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1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Where Did the Energy Go?</a:t>
            </a:r>
            <a:endParaRPr/>
          </a:p>
        </p:txBody>
      </p:sp>
      <p:sp>
        <p:nvSpPr>
          <p:cNvPr id="301" name="Google Shape;30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2/13/25</a:t>
            </a:r>
            <a:endParaRPr/>
          </a:p>
        </p:txBody>
      </p:sp>
      <p:sp>
        <p:nvSpPr>
          <p:cNvPr id="302" name="Google Shape;30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CRNCH'25: Energy-Efficient Computing</a:t>
            </a:r>
            <a:endParaRPr/>
          </a:p>
        </p:txBody>
      </p:sp>
      <p:sp>
        <p:nvSpPr>
          <p:cNvPr id="303" name="Google Shape;30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04" name="Google Shape;30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221" y="1051586"/>
            <a:ext cx="11056278" cy="4206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5890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"/>
          <p:cNvSpPr txBox="1">
            <a:spLocks noGrp="1"/>
          </p:cNvSpPr>
          <p:nvPr>
            <p:ph type="title"/>
          </p:nvPr>
        </p:nvSpPr>
        <p:spPr>
          <a:xfrm>
            <a:off x="609658" y="-25174"/>
            <a:ext cx="109726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2022 Frontier Node</a:t>
            </a:r>
            <a:endParaRPr/>
          </a:p>
        </p:txBody>
      </p:sp>
      <p:sp>
        <p:nvSpPr>
          <p:cNvPr id="344" name="Google Shape;344;p10"/>
          <p:cNvSpPr txBox="1">
            <a:spLocks noGrp="1"/>
          </p:cNvSpPr>
          <p:nvPr>
            <p:ph type="body" idx="1"/>
          </p:nvPr>
        </p:nvSpPr>
        <p:spPr>
          <a:xfrm>
            <a:off x="609659" y="1508781"/>
            <a:ext cx="5486341" cy="46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Heterogeneous Processors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64-core 2GHz CPUs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Quad GPUs: closer to Strawman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But more FPUs/core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And slightly faster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Chiplet design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Mixed memory hierarchy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8 DDR4 DRAM Channels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8 HBM2e stacks/GPU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Quad network ports</a:t>
            </a:r>
            <a:endParaRPr/>
          </a:p>
        </p:txBody>
      </p:sp>
      <p:pic>
        <p:nvPicPr>
          <p:cNvPr id="348" name="Google Shape;34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1642" y="1535335"/>
            <a:ext cx="4916232" cy="441422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0"/>
          <p:cNvSpPr txBox="1"/>
          <p:nvPr/>
        </p:nvSpPr>
        <p:spPr>
          <a:xfrm>
            <a:off x="7486650" y="6035824"/>
            <a:ext cx="319618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Measured 52.2 GF/W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~3.3X Strawman</a:t>
            </a:r>
            <a:endParaRPr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2979E-DD39-2066-2292-A245C93BD957}"/>
              </a:ext>
            </a:extLst>
          </p:cNvPr>
          <p:cNvSpPr txBox="1"/>
          <p:nvPr/>
        </p:nvSpPr>
        <p:spPr>
          <a:xfrm>
            <a:off x="11582338" y="6251944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PMK</a:t>
            </a:r>
          </a:p>
        </p:txBody>
      </p:sp>
    </p:spTree>
    <p:extLst>
      <p:ext uri="{BB962C8B-B14F-4D97-AF65-F5344CB8AC3E}">
        <p14:creationId xmlns:p14="http://schemas.microsoft.com/office/powerpoint/2010/main" val="3854892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"/>
          <p:cNvSpPr txBox="1">
            <a:spLocks noGrp="1"/>
          </p:cNvSpPr>
          <p:nvPr>
            <p:ph type="title"/>
          </p:nvPr>
        </p:nvSpPr>
        <p:spPr>
          <a:xfrm>
            <a:off x="609658" y="-25174"/>
            <a:ext cx="109726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Frontier vs Strawman</a:t>
            </a:r>
            <a:endParaRPr dirty="0"/>
          </a:p>
        </p:txBody>
      </p:sp>
      <p:sp>
        <p:nvSpPr>
          <p:cNvPr id="484" name="Google Shape;484;p16"/>
          <p:cNvSpPr txBox="1">
            <a:spLocks noGrp="1"/>
          </p:cNvSpPr>
          <p:nvPr>
            <p:ph type="body" idx="1"/>
          </p:nvPr>
        </p:nvSpPr>
        <p:spPr>
          <a:xfrm>
            <a:off x="6096000" y="966585"/>
            <a:ext cx="5852096" cy="521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Strawman’s </a:t>
            </a:r>
            <a:r>
              <a:rPr lang="en-US">
                <a:solidFill>
                  <a:srgbClr val="FF0000"/>
                </a:solidFill>
              </a:rPr>
              <a:t>huge #s of nodes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Exploded # of Network ports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And thus huge switching costs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Frontier had fewer, </a:t>
            </a:r>
            <a:r>
              <a:rPr lang="en-US">
                <a:solidFill>
                  <a:srgbClr val="00B050"/>
                </a:solidFill>
              </a:rPr>
              <a:t>bigger nodes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Reduced network ports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00CC"/>
              </a:buClr>
              <a:buSzPts val="3200"/>
              <a:buChar char="•"/>
            </a:pPr>
            <a:r>
              <a:rPr lang="en-US">
                <a:solidFill>
                  <a:srgbClr val="CC00CC"/>
                </a:solidFill>
              </a:rPr>
              <a:t>Comparable</a:t>
            </a:r>
            <a:r>
              <a:rPr lang="en-US"/>
              <a:t> Memory Bandwidth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of wide stacked memory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But only 3X capacity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Essentially </a:t>
            </a:r>
            <a:r>
              <a:rPr lang="en-US">
                <a:solidFill>
                  <a:srgbClr val="0000FF"/>
                </a:solidFill>
              </a:rPr>
              <a:t>same N/W topology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But 2X better SERDES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And 2+X better bisection B/W</a:t>
            </a:r>
            <a:endParaRPr/>
          </a:p>
        </p:txBody>
      </p:sp>
      <p:pic>
        <p:nvPicPr>
          <p:cNvPr id="488" name="Google Shape;48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750" y="966585"/>
            <a:ext cx="5200650" cy="538976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16"/>
          <p:cNvSpPr/>
          <p:nvPr/>
        </p:nvSpPr>
        <p:spPr>
          <a:xfrm>
            <a:off x="3992903" y="2514610"/>
            <a:ext cx="731512" cy="2743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6"/>
          <p:cNvSpPr/>
          <p:nvPr/>
        </p:nvSpPr>
        <p:spPr>
          <a:xfrm>
            <a:off x="3927102" y="4492084"/>
            <a:ext cx="731512" cy="2743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6"/>
          <p:cNvSpPr/>
          <p:nvPr/>
        </p:nvSpPr>
        <p:spPr>
          <a:xfrm>
            <a:off x="3927102" y="5157089"/>
            <a:ext cx="731512" cy="2743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6"/>
          <p:cNvSpPr/>
          <p:nvPr/>
        </p:nvSpPr>
        <p:spPr>
          <a:xfrm>
            <a:off x="4897386" y="2954421"/>
            <a:ext cx="731512" cy="2743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B05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6"/>
          <p:cNvSpPr/>
          <p:nvPr/>
        </p:nvSpPr>
        <p:spPr>
          <a:xfrm>
            <a:off x="4932946" y="4492083"/>
            <a:ext cx="731512" cy="2743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B05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6"/>
          <p:cNvSpPr/>
          <p:nvPr/>
        </p:nvSpPr>
        <p:spPr>
          <a:xfrm>
            <a:off x="4175781" y="4945787"/>
            <a:ext cx="1487253" cy="22481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6"/>
          <p:cNvSpPr/>
          <p:nvPr/>
        </p:nvSpPr>
        <p:spPr>
          <a:xfrm>
            <a:off x="4932946" y="5379743"/>
            <a:ext cx="731512" cy="224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6"/>
          <p:cNvSpPr/>
          <p:nvPr/>
        </p:nvSpPr>
        <p:spPr>
          <a:xfrm>
            <a:off x="4938664" y="5819339"/>
            <a:ext cx="731512" cy="2248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6"/>
          <p:cNvSpPr/>
          <p:nvPr/>
        </p:nvSpPr>
        <p:spPr>
          <a:xfrm>
            <a:off x="3992904" y="3859046"/>
            <a:ext cx="1658016" cy="24235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CC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4BC515-2A90-E146-8F69-354E61812717}"/>
              </a:ext>
            </a:extLst>
          </p:cNvPr>
          <p:cNvSpPr txBox="1"/>
          <p:nvPr/>
        </p:nvSpPr>
        <p:spPr>
          <a:xfrm>
            <a:off x="11582338" y="635635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WD</a:t>
            </a:r>
          </a:p>
        </p:txBody>
      </p:sp>
    </p:spTree>
    <p:extLst>
      <p:ext uri="{BB962C8B-B14F-4D97-AF65-F5344CB8AC3E}">
        <p14:creationId xmlns:p14="http://schemas.microsoft.com/office/powerpoint/2010/main" val="2778322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7"/>
          <p:cNvSpPr txBox="1">
            <a:spLocks noGrp="1"/>
          </p:cNvSpPr>
          <p:nvPr>
            <p:ph type="title"/>
          </p:nvPr>
        </p:nvSpPr>
        <p:spPr>
          <a:xfrm>
            <a:off x="609658" y="-25174"/>
            <a:ext cx="109726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Frontier vs Roadrunner: Did We Get 1000X?</a:t>
            </a:r>
            <a:endParaRPr/>
          </a:p>
        </p:txBody>
      </p:sp>
      <p:sp>
        <p:nvSpPr>
          <p:cNvPr id="503" name="Google Shape;503;p17"/>
          <p:cNvSpPr txBox="1">
            <a:spLocks noGrp="1"/>
          </p:cNvSpPr>
          <p:nvPr>
            <p:ph type="body" idx="1"/>
          </p:nvPr>
        </p:nvSpPr>
        <p:spPr>
          <a:xfrm>
            <a:off x="6096000" y="1508781"/>
            <a:ext cx="6034974" cy="46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Flops/s </a:t>
            </a:r>
            <a:r>
              <a:rPr lang="en-US" dirty="0">
                <a:solidFill>
                  <a:srgbClr val="00B050"/>
                </a:solidFill>
              </a:rPr>
              <a:t>exceeded</a:t>
            </a:r>
            <a:r>
              <a:rPr lang="en-US" dirty="0"/>
              <a:t> 1000X / cabinet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But huge cabinets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Within 3X for chip &amp; node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3200"/>
              <a:buChar char="•"/>
            </a:pPr>
            <a:r>
              <a:rPr lang="en-US" dirty="0">
                <a:solidFill>
                  <a:srgbClr val="0000FF"/>
                </a:solidFill>
              </a:rPr>
              <a:t>Only ~100X </a:t>
            </a:r>
            <a:r>
              <a:rPr lang="en-US" dirty="0"/>
              <a:t>in flops/s per watt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And flops/cycle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dirty="0">
                <a:solidFill>
                  <a:srgbClr val="FF0000"/>
                </a:solidFill>
              </a:rPr>
              <a:t>Miserable increase </a:t>
            </a:r>
            <a:r>
              <a:rPr lang="en-US" dirty="0"/>
              <a:t>in Memory, Memory Bandwidth. N/W Injection Bandwidth</a:t>
            </a:r>
            <a:endParaRPr dirty="0"/>
          </a:p>
        </p:txBody>
      </p:sp>
      <p:pic>
        <p:nvPicPr>
          <p:cNvPr id="507" name="Google Shape;50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266031"/>
            <a:ext cx="5600700" cy="50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17"/>
          <p:cNvSpPr/>
          <p:nvPr/>
        </p:nvSpPr>
        <p:spPr>
          <a:xfrm>
            <a:off x="5090171" y="2148854"/>
            <a:ext cx="731512" cy="82295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B05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7"/>
          <p:cNvSpPr/>
          <p:nvPr/>
        </p:nvSpPr>
        <p:spPr>
          <a:xfrm>
            <a:off x="5090171" y="4574977"/>
            <a:ext cx="731512" cy="2743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7"/>
          <p:cNvSpPr/>
          <p:nvPr/>
        </p:nvSpPr>
        <p:spPr>
          <a:xfrm>
            <a:off x="5082198" y="3820270"/>
            <a:ext cx="731512" cy="70986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7"/>
          <p:cNvSpPr/>
          <p:nvPr/>
        </p:nvSpPr>
        <p:spPr>
          <a:xfrm>
            <a:off x="5090171" y="3523529"/>
            <a:ext cx="731512" cy="27431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6473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8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Report Card</a:t>
            </a:r>
            <a:endParaRPr/>
          </a:p>
        </p:txBody>
      </p:sp>
      <p:sp>
        <p:nvSpPr>
          <p:cNvPr id="517" name="Google Shape;517;p18"/>
          <p:cNvSpPr txBox="1">
            <a:spLocks noGrp="1"/>
          </p:cNvSpPr>
          <p:nvPr>
            <p:ph type="body" idx="1"/>
          </p:nvPr>
        </p:nvSpPr>
        <p:spPr>
          <a:xfrm>
            <a:off x="839788" y="708139"/>
            <a:ext cx="5157787" cy="57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None/>
            </a:pPr>
            <a:r>
              <a:rPr lang="en-US" sz="3200">
                <a:solidFill>
                  <a:srgbClr val="0000FF"/>
                </a:solidFill>
              </a:rPr>
              <a:t>What We Got Right</a:t>
            </a:r>
            <a:endParaRPr/>
          </a:p>
        </p:txBody>
      </p:sp>
      <p:sp>
        <p:nvSpPr>
          <p:cNvPr id="518" name="Google Shape;518;p18"/>
          <p:cNvSpPr txBox="1">
            <a:spLocks noGrp="1"/>
          </p:cNvSpPr>
          <p:nvPr>
            <p:ph type="body" idx="2"/>
          </p:nvPr>
        </p:nvSpPr>
        <p:spPr>
          <a:xfrm>
            <a:off x="426782" y="1279249"/>
            <a:ext cx="5570794" cy="507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CMOS, flat clocks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Large # of wide simple cores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Aggressive memory hierarchy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Stacked memory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Near reticle-limited dies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Energy of movement predominates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Near billion-way concurrency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Memory concerns were valid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Dragonfly with hi radix switches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N/W signaling rate would improve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519" name="Google Shape;519;p18"/>
          <p:cNvSpPr txBox="1">
            <a:spLocks noGrp="1"/>
          </p:cNvSpPr>
          <p:nvPr>
            <p:ph type="body" idx="3"/>
          </p:nvPr>
        </p:nvSpPr>
        <p:spPr>
          <a:xfrm>
            <a:off x="6172200" y="708139"/>
            <a:ext cx="5183188" cy="57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None/>
            </a:pPr>
            <a:r>
              <a:rPr lang="en-US" sz="3200">
                <a:solidFill>
                  <a:srgbClr val="0000FF"/>
                </a:solidFill>
              </a:rPr>
              <a:t>What We Missed</a:t>
            </a:r>
            <a:endParaRPr/>
          </a:p>
        </p:txBody>
      </p:sp>
      <p:sp>
        <p:nvSpPr>
          <p:cNvPr id="520" name="Google Shape;520;p18"/>
          <p:cNvSpPr txBox="1">
            <a:spLocks noGrp="1"/>
          </p:cNvSpPr>
          <p:nvPr>
            <p:ph type="body" idx="4"/>
          </p:nvPr>
        </p:nvSpPr>
        <p:spPr>
          <a:xfrm>
            <a:off x="6172200" y="1279249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Heterogeneous designs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SIMD width much larger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Stacked memory: more ports/lower transfer rate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Machine Learning &amp; short FP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Massive 500W chips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Reliability not a show-stopper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New programming models </a:t>
            </a:r>
            <a:endParaRPr dirty="0"/>
          </a:p>
        </p:txBody>
      </p:sp>
      <p:sp>
        <p:nvSpPr>
          <p:cNvPr id="521" name="Google Shape;52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2/13/25</a:t>
            </a:r>
            <a:endParaRPr/>
          </a:p>
        </p:txBody>
      </p:sp>
      <p:sp>
        <p:nvSpPr>
          <p:cNvPr id="522" name="Google Shape;52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CRNCH'25: Energy-Efficient Computing</a:t>
            </a:r>
            <a:endParaRPr/>
          </a:p>
        </p:txBody>
      </p:sp>
      <p:sp>
        <p:nvSpPr>
          <p:cNvPr id="523" name="Google Shape;52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7033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59EA77C-CF2D-FA58-E9D0-CA66A7A1C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26" y="0"/>
            <a:ext cx="1185891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Computing Has Reached the “Cambrian Explosion”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EDABC8-17F6-328C-5B83-0D83D2069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8786" y="944784"/>
            <a:ext cx="2590800" cy="4786472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Cellular Automata</a:t>
            </a:r>
          </a:p>
          <a:p>
            <a:r>
              <a:rPr lang="en-US" dirty="0">
                <a:solidFill>
                  <a:schemeClr val="tx1"/>
                </a:solidFill>
              </a:rPr>
              <a:t>Map Reduce</a:t>
            </a:r>
          </a:p>
          <a:p>
            <a:r>
              <a:rPr lang="en-US" dirty="0">
                <a:solidFill>
                  <a:srgbClr val="0000FF"/>
                </a:solidFill>
              </a:rPr>
              <a:t>Systolic Arrays</a:t>
            </a:r>
          </a:p>
          <a:p>
            <a:r>
              <a:rPr lang="en-US" dirty="0">
                <a:solidFill>
                  <a:schemeClr val="tx1"/>
                </a:solidFill>
              </a:rPr>
              <a:t>Petri Nets</a:t>
            </a:r>
          </a:p>
          <a:p>
            <a:r>
              <a:rPr lang="en-US" dirty="0">
                <a:solidFill>
                  <a:srgbClr val="0000FF"/>
                </a:solidFill>
              </a:rPr>
              <a:t>Actor model</a:t>
            </a:r>
          </a:p>
          <a:p>
            <a:r>
              <a:rPr lang="en-US" dirty="0">
                <a:solidFill>
                  <a:schemeClr val="tx1"/>
                </a:solidFill>
              </a:rPr>
              <a:t>Lambda Calculus</a:t>
            </a:r>
          </a:p>
          <a:p>
            <a:r>
              <a:rPr lang="en-US" dirty="0">
                <a:solidFill>
                  <a:schemeClr val="tx1"/>
                </a:solidFill>
              </a:rPr>
              <a:t>Combinators</a:t>
            </a:r>
          </a:p>
          <a:p>
            <a:r>
              <a:rPr lang="en-US" dirty="0">
                <a:solidFill>
                  <a:schemeClr val="tx1"/>
                </a:solidFill>
              </a:rPr>
              <a:t>Logic Computing</a:t>
            </a:r>
          </a:p>
          <a:p>
            <a:r>
              <a:rPr lang="en-US" sz="2800" dirty="0">
                <a:solidFill>
                  <a:srgbClr val="0000FF"/>
                </a:solidFill>
              </a:rPr>
              <a:t>Reversible</a:t>
            </a:r>
          </a:p>
          <a:p>
            <a:r>
              <a:rPr lang="en-US" dirty="0">
                <a:solidFill>
                  <a:srgbClr val="0000FF"/>
                </a:solidFill>
              </a:rPr>
              <a:t>Probabilistic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sz="2800" dirty="0">
                <a:solidFill>
                  <a:schemeClr val="tx1"/>
                </a:solidFill>
              </a:rPr>
              <a:t>Functional</a:t>
            </a:r>
          </a:p>
          <a:p>
            <a:pPr marL="11430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57F49D-E11B-6AC2-D40C-061190B9F76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39586" y="897243"/>
            <a:ext cx="3045816" cy="498522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Data Flow</a:t>
            </a:r>
          </a:p>
          <a:p>
            <a:r>
              <a:rPr lang="en-US" sz="2000" dirty="0">
                <a:solidFill>
                  <a:srgbClr val="0000FF"/>
                </a:solidFill>
              </a:rPr>
              <a:t>Neural Morphic</a:t>
            </a:r>
          </a:p>
          <a:p>
            <a:r>
              <a:rPr lang="en-US" sz="2000" dirty="0">
                <a:solidFill>
                  <a:schemeClr val="tx1"/>
                </a:solidFill>
              </a:rPr>
              <a:t>Adiabatic </a:t>
            </a:r>
          </a:p>
          <a:p>
            <a:r>
              <a:rPr lang="en-US" sz="2000" dirty="0">
                <a:solidFill>
                  <a:schemeClr val="tx1"/>
                </a:solidFill>
              </a:rPr>
              <a:t>Analog-Electrical</a:t>
            </a:r>
          </a:p>
          <a:p>
            <a:r>
              <a:rPr lang="en-US" sz="2000" dirty="0">
                <a:solidFill>
                  <a:schemeClr val="tx1"/>
                </a:solidFill>
              </a:rPr>
              <a:t>Analog-Mechanical</a:t>
            </a:r>
          </a:p>
          <a:p>
            <a:r>
              <a:rPr lang="en-US" sz="2000" dirty="0">
                <a:solidFill>
                  <a:schemeClr val="tx1"/>
                </a:solidFill>
              </a:rPr>
              <a:t>Genetic</a:t>
            </a:r>
          </a:p>
          <a:p>
            <a:r>
              <a:rPr lang="en-US" sz="2000" dirty="0" err="1">
                <a:solidFill>
                  <a:srgbClr val="0000FF"/>
                </a:solidFill>
              </a:rPr>
              <a:t>Ising</a:t>
            </a:r>
            <a:endParaRPr lang="en-US" sz="2000" dirty="0">
              <a:solidFill>
                <a:srgbClr val="0000FF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DNA </a:t>
            </a:r>
          </a:p>
          <a:p>
            <a:r>
              <a:rPr lang="en-US" sz="2000" dirty="0">
                <a:solidFill>
                  <a:schemeClr val="tx1"/>
                </a:solidFill>
              </a:rPr>
              <a:t>Fluidics</a:t>
            </a:r>
          </a:p>
          <a:p>
            <a:r>
              <a:rPr lang="en-US" sz="2000" dirty="0">
                <a:solidFill>
                  <a:srgbClr val="0000FF"/>
                </a:solidFill>
              </a:rPr>
              <a:t>Optical</a:t>
            </a:r>
          </a:p>
          <a:p>
            <a:r>
              <a:rPr lang="en-US" sz="2000" dirty="0">
                <a:solidFill>
                  <a:srgbClr val="0000FF"/>
                </a:solidFill>
              </a:rPr>
              <a:t>Quantum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5E331-D942-25AC-46E5-BD54BAE5784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5611D-7BB8-E4F2-6052-0264988AB8D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7700B-6DAD-F324-827B-505BE43034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4CE3E6-86E5-CECB-D8B4-D7B9F83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" r="35318"/>
          <a:stretch/>
        </p:blipFill>
        <p:spPr>
          <a:xfrm>
            <a:off x="452487" y="1429858"/>
            <a:ext cx="3196299" cy="3384222"/>
          </a:xfrm>
          <a:prstGeom prst="rect">
            <a:avLst/>
          </a:prstGeom>
        </p:spPr>
      </p:pic>
      <p:pic>
        <p:nvPicPr>
          <p:cNvPr id="9" name="Picture 8" descr="A group of rocks in the water&#10;&#10;Description automatically generated with medium confidence">
            <a:extLst>
              <a:ext uri="{FF2B5EF4-FFF2-40B4-BE49-F238E27FC236}">
                <a16:creationId xmlns:a16="http://schemas.microsoft.com/office/drawing/2014/main" id="{1D39793D-1122-6120-E0CA-BDF48F13A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56" y="1307363"/>
            <a:ext cx="2547659" cy="3629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F23916-8D4D-07C6-4292-9A1A8D949E13}"/>
              </a:ext>
            </a:extLst>
          </p:cNvPr>
          <p:cNvSpPr txBox="1"/>
          <p:nvPr/>
        </p:nvSpPr>
        <p:spPr>
          <a:xfrm>
            <a:off x="452486" y="5383690"/>
            <a:ext cx="11635881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Coupled with growing irregularity, sparsity, transitory computation,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what “consumes” power is </a:t>
            </a:r>
            <a:r>
              <a:rPr lang="en-US" sz="2800" b="1" i="1" dirty="0">
                <a:solidFill>
                  <a:srgbClr val="FF0000"/>
                </a:solidFill>
              </a:rPr>
              <a:t>changing</a:t>
            </a:r>
            <a:r>
              <a:rPr lang="en-US" sz="28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32050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803E60D-783B-9913-F4E2-EFDBA4F2F4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about “</a:t>
            </a:r>
            <a:r>
              <a:rPr lang="en-US" dirty="0" err="1"/>
              <a:t>Zettascale</a:t>
            </a:r>
            <a:r>
              <a:rPr lang="en-US" dirty="0"/>
              <a:t>”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F303C96-617D-896F-42A9-48A213DB06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0D795-795B-5445-0394-6E3898C7548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21123F-5258-AA31-6425-2675B2F6CCE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CC390-C085-F032-7901-85AAC79922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00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E683-4BC7-5892-5C60-D4D8ABBB8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Projections: Road to 1 Zettaflops/s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342684-C8C0-1C32-FC3E-8F682937C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59" y="1508781"/>
            <a:ext cx="11213533" cy="4668182"/>
          </a:xfrm>
        </p:spPr>
        <p:txBody>
          <a:bodyPr/>
          <a:lstStyle/>
          <a:p>
            <a:r>
              <a:rPr lang="en-US" dirty="0"/>
              <a:t>2018: China NUDT: 2035 is reasonable</a:t>
            </a:r>
          </a:p>
          <a:p>
            <a:pPr lvl="1"/>
            <a:r>
              <a:rPr lang="en-US" sz="1800" dirty="0"/>
              <a:t>Moving from exascale to </a:t>
            </a:r>
            <a:r>
              <a:rPr lang="en-US" sz="1800" dirty="0" err="1"/>
              <a:t>zettascale</a:t>
            </a:r>
            <a:r>
              <a:rPr lang="en-US" sz="1800" dirty="0"/>
              <a:t> computing: challenges and techniques. </a:t>
            </a:r>
            <a:r>
              <a:rPr lang="en-US" sz="1800" i="1" dirty="0"/>
              <a:t>Frontiers Inf Technol Electronic Eng</a:t>
            </a:r>
            <a:r>
              <a:rPr lang="en-US" sz="1800" dirty="0"/>
              <a:t> </a:t>
            </a:r>
            <a:r>
              <a:rPr lang="en-US" sz="1800" b="1" dirty="0"/>
              <a:t>19</a:t>
            </a:r>
            <a:r>
              <a:rPr lang="en-US" sz="1800" dirty="0"/>
              <a:t>, 1236–1244 (2018). https://doi.org/10.1631/FITEE.1800494</a:t>
            </a:r>
            <a:endParaRPr lang="en-US" dirty="0"/>
          </a:p>
          <a:p>
            <a:r>
              <a:rPr lang="en-US" dirty="0"/>
              <a:t>2021: Intel: 2027 may be possible</a:t>
            </a:r>
          </a:p>
          <a:p>
            <a:pPr lvl="1"/>
            <a:r>
              <a:rPr lang="en-US" sz="1800" dirty="0">
                <a:effectLst/>
                <a:latin typeface="Times New Roman" panose="02020603050405020304" pitchFamily="18" charset="0"/>
              </a:rPr>
              <a:t>Raja’s chip notes lay out intel’s path to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zettascale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https://www.</a:t>
            </a:r>
            <a:br>
              <a:rPr lang="en-US" sz="1800" dirty="0"/>
            </a:br>
            <a:r>
              <a:rPr lang="en-US" sz="1800" dirty="0">
                <a:effectLst/>
                <a:latin typeface="Courier New" panose="02070309020205020404" pitchFamily="49" charset="0"/>
              </a:rPr>
              <a:t>servethehome.com/rajas-chip-notes-lay-out-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intels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-path-to-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zettascale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/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, 2021</a:t>
            </a:r>
            <a:endParaRPr lang="en-US" sz="1800" dirty="0"/>
          </a:p>
          <a:p>
            <a:r>
              <a:rPr lang="en-US" dirty="0"/>
              <a:t>2023: AMD: 2035 is reasonable</a:t>
            </a:r>
          </a:p>
          <a:p>
            <a:pPr lvl="1"/>
            <a:r>
              <a:rPr lang="en-US" sz="1800" dirty="0"/>
              <a:t>https://www.hpcwire.com/2023/02/21/a-zettascale-computer-today-would-need-21-nuclear-power-plants/</a:t>
            </a:r>
          </a:p>
          <a:p>
            <a:r>
              <a:rPr lang="en-US" dirty="0"/>
              <a:t>All assume power budget 50-100MW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51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31F3B8-0C3E-42A6-723F-020FA032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NUDT’s </a:t>
            </a:r>
            <a:r>
              <a:rPr lang="en-US"/>
              <a:t>2018 Projection for 2035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8BF2E22-A547-BA8A-8E5A-CF1B1B82E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939" y="1033272"/>
            <a:ext cx="6602638" cy="5143691"/>
          </a:xfrm>
        </p:spPr>
        <p:txBody>
          <a:bodyPr>
            <a:normAutofit/>
          </a:bodyPr>
          <a:lstStyle/>
          <a:p>
            <a:r>
              <a:rPr lang="en-US" sz="2400" dirty="0"/>
              <a:t>Technical Challenges: Manufacturing, </a:t>
            </a:r>
            <a:r>
              <a:rPr lang="en-US" sz="2400" i="1" dirty="0"/>
              <a:t>Energy</a:t>
            </a:r>
            <a:r>
              <a:rPr lang="en-US" sz="2400" dirty="0"/>
              <a:t>, Interconnect, </a:t>
            </a:r>
            <a:r>
              <a:rPr lang="en-US" sz="2400" i="1" dirty="0"/>
              <a:t>Storage, Reliability, Programming</a:t>
            </a:r>
          </a:p>
          <a:p>
            <a:r>
              <a:rPr lang="en-US" sz="2400" dirty="0"/>
              <a:t>Expected changes</a:t>
            </a:r>
          </a:p>
          <a:p>
            <a:pPr lvl="1"/>
            <a:r>
              <a:rPr lang="en-US" sz="2000" b="1" dirty="0"/>
              <a:t>Architecture</a:t>
            </a:r>
            <a:r>
              <a:rPr lang="en-US" sz="2000" dirty="0"/>
              <a:t>: heterogeneous, mixed precision, near-memory, non-von Neumann</a:t>
            </a:r>
          </a:p>
          <a:p>
            <a:pPr lvl="1"/>
            <a:r>
              <a:rPr lang="en-US" sz="2000" b="1" dirty="0"/>
              <a:t>Package driven</a:t>
            </a:r>
            <a:r>
              <a:rPr lang="en-US" sz="2000" dirty="0"/>
              <a:t>: 3D integration, inter-chip </a:t>
            </a:r>
            <a:r>
              <a:rPr lang="en-US" sz="2000" dirty="0" err="1"/>
              <a:t>interconnection,density</a:t>
            </a:r>
            <a:r>
              <a:rPr lang="en-US" sz="2000" dirty="0"/>
              <a:t> per node to 0.5-0.8 </a:t>
            </a:r>
            <a:r>
              <a:rPr lang="en-US" sz="2000" dirty="0" err="1"/>
              <a:t>Pflops</a:t>
            </a:r>
            <a:r>
              <a:rPr lang="en-US" sz="2000" dirty="0"/>
              <a:t>/s @0.8 </a:t>
            </a:r>
            <a:r>
              <a:rPr lang="en-US" sz="2000" dirty="0" err="1"/>
              <a:t>Tflops</a:t>
            </a:r>
            <a:r>
              <a:rPr lang="en-US" sz="2000" dirty="0"/>
              <a:t>/W</a:t>
            </a:r>
          </a:p>
          <a:p>
            <a:pPr lvl="1"/>
            <a:r>
              <a:rPr lang="en-US" sz="2000" b="1" dirty="0"/>
              <a:t>Network</a:t>
            </a:r>
            <a:r>
              <a:rPr lang="en-US" sz="2000" dirty="0"/>
              <a:t>: electrical to exceed 50Gb/s, optical CWDM to 112Gb/s per channel, on-die photonics</a:t>
            </a:r>
          </a:p>
          <a:p>
            <a:pPr lvl="1"/>
            <a:r>
              <a:rPr lang="en-US" sz="2000" b="1" dirty="0"/>
              <a:t>Storage</a:t>
            </a:r>
            <a:r>
              <a:rPr lang="en-US" sz="2000" dirty="0"/>
              <a:t>: 3D stacks, hybrid multi-layer storage, NVM, Network attached memory</a:t>
            </a:r>
          </a:p>
          <a:p>
            <a:pPr lvl="1"/>
            <a:r>
              <a:rPr lang="en-US" sz="2000" b="1" dirty="0"/>
              <a:t>New technologies</a:t>
            </a:r>
            <a:r>
              <a:rPr lang="en-US" sz="2000" dirty="0"/>
              <a:t>: </a:t>
            </a:r>
            <a:r>
              <a:rPr lang="en-US" sz="2000" dirty="0" err="1"/>
              <a:t>memrister</a:t>
            </a:r>
            <a:r>
              <a:rPr lang="en-US" sz="2000" dirty="0"/>
              <a:t>, quantum</a:t>
            </a:r>
          </a:p>
          <a:p>
            <a:pPr lvl="1"/>
            <a:r>
              <a:rPr lang="en-US" sz="2000" b="1" dirty="0"/>
              <a:t>Programming</a:t>
            </a:r>
            <a:r>
              <a:rPr lang="en-US" sz="2000" dirty="0"/>
              <a:t>: MPI+X, with variety of intra-node threading models, DSLs</a:t>
            </a:r>
          </a:p>
          <a:p>
            <a:pPr marL="508000" lvl="1" indent="0">
              <a:buNone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7942CC-0F37-09F9-411A-9538828AB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577" y="1177254"/>
            <a:ext cx="5005486" cy="3153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B2116B-D3A5-4E62-4A5B-3DAAE1376C3F}"/>
              </a:ext>
            </a:extLst>
          </p:cNvPr>
          <p:cNvSpPr txBox="1"/>
          <p:nvPr/>
        </p:nvSpPr>
        <p:spPr>
          <a:xfrm>
            <a:off x="6969422" y="4401540"/>
            <a:ext cx="49306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100,000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1000W per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Only 1.5X more floor space implies100KW per sq. m of floorspace, or 3.2X more power per rack</a:t>
            </a:r>
          </a:p>
        </p:txBody>
      </p:sp>
    </p:spTree>
    <p:extLst>
      <p:ext uri="{BB962C8B-B14F-4D97-AF65-F5344CB8AC3E}">
        <p14:creationId xmlns:p14="http://schemas.microsoft.com/office/powerpoint/2010/main" val="3891648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492756C-7576-22DD-5E22-89ECDB4F0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2021: Zettaflops/s by 2027-28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DA1F12-A87C-6142-4154-322AFECD4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596" y="1206841"/>
            <a:ext cx="5766318" cy="478647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Goal: </a:t>
            </a:r>
            <a:r>
              <a:rPr lang="en-US" dirty="0"/>
              <a:t>same power as ~2Eflops Aurora</a:t>
            </a:r>
          </a:p>
          <a:p>
            <a:r>
              <a:rPr lang="en-US" b="1" dirty="0"/>
              <a:t>Architecture</a:t>
            </a:r>
            <a:r>
              <a:rPr lang="en-US" dirty="0"/>
              <a:t>: 16X – “AI Math” + keeping execution units fed from memory</a:t>
            </a:r>
          </a:p>
          <a:p>
            <a:r>
              <a:rPr lang="en-US" b="1" dirty="0"/>
              <a:t>Power/Thermals</a:t>
            </a:r>
            <a:r>
              <a:rPr lang="en-US" dirty="0"/>
              <a:t>: 2X – Lower voltages and higher-end cooling (</a:t>
            </a:r>
            <a:r>
              <a:rPr lang="en-US" dirty="0" err="1"/>
              <a:t>eg</a:t>
            </a:r>
            <a:r>
              <a:rPr lang="en-US" dirty="0"/>
              <a:t> liquid cooling but more than rear door heat exchangers</a:t>
            </a:r>
          </a:p>
          <a:p>
            <a:r>
              <a:rPr lang="en-US" b="1" dirty="0"/>
              <a:t>Data Movement</a:t>
            </a:r>
            <a:r>
              <a:rPr lang="en-US" dirty="0"/>
              <a:t>: 3X – higher integration</a:t>
            </a:r>
            <a:r>
              <a:rPr lang="en-US"/>
              <a:t>, fewer better </a:t>
            </a:r>
            <a:r>
              <a:rPr lang="en-US" dirty="0"/>
              <a:t>SERDES</a:t>
            </a:r>
          </a:p>
          <a:p>
            <a:r>
              <a:rPr lang="en-US" b="1" dirty="0"/>
              <a:t>Process</a:t>
            </a:r>
            <a:r>
              <a:rPr lang="en-US" dirty="0"/>
              <a:t>: 5X - multi-tile design with advanced packaging that allows technology mix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3925AD-BFB1-5D43-3E63-0E4830EE06B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74836" y="1209605"/>
            <a:ext cx="5766317" cy="4786472"/>
          </a:xfrm>
        </p:spPr>
        <p:txBody>
          <a:bodyPr/>
          <a:lstStyle/>
          <a:p>
            <a:r>
              <a:rPr lang="en-US" dirty="0"/>
              <a:t>Phase 1: 2022-23 Exascale+</a:t>
            </a:r>
          </a:p>
          <a:p>
            <a:pPr lvl="1"/>
            <a:r>
              <a:rPr lang="en-US" dirty="0"/>
              <a:t>“Granite Rapids”</a:t>
            </a:r>
          </a:p>
          <a:p>
            <a:r>
              <a:rPr lang="en-US" dirty="0"/>
              <a:t>Phase 2: 2024-25 Pre-Zetta</a:t>
            </a:r>
          </a:p>
          <a:p>
            <a:pPr lvl="1"/>
            <a:r>
              <a:rPr lang="en-US" dirty="0"/>
              <a:t>“Falcon” = Xeon + Xe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Lightbender</a:t>
            </a:r>
            <a:r>
              <a:rPr lang="en-US" dirty="0"/>
              <a:t>” = Silicon photonics</a:t>
            </a:r>
          </a:p>
          <a:p>
            <a:r>
              <a:rPr lang="en-US" dirty="0"/>
              <a:t>Phase 3: 2026-28: Zetta</a:t>
            </a:r>
          </a:p>
          <a:p>
            <a:pPr lvl="1"/>
            <a:r>
              <a:rPr lang="en-US" dirty="0"/>
              <a:t>Reduce 50MW Exaflop-class to 50KW</a:t>
            </a:r>
          </a:p>
          <a:p>
            <a:pPr lvl="1"/>
            <a:r>
              <a:rPr lang="en-US" dirty="0"/>
              <a:t>Requires all changes from left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9AECA-60D8-AF77-2E77-4406723F1C5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B8CE0-B150-0088-B0B4-4B7D222CF7E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9FB16-18C6-CC5D-D03A-081A99D34D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63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9BA1938-41B8-A6AC-8F4C-969E89F9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663" y="319088"/>
            <a:ext cx="1594104" cy="218541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AMD:</a:t>
            </a:r>
            <a:br>
              <a:rPr lang="en-US" dirty="0"/>
            </a:br>
            <a:r>
              <a:rPr lang="en-US" dirty="0"/>
              <a:t>Need</a:t>
            </a:r>
            <a:br>
              <a:rPr lang="en-US" dirty="0"/>
            </a:br>
            <a:r>
              <a:rPr lang="en-US" dirty="0"/>
              <a:t>to Use</a:t>
            </a:r>
            <a:br>
              <a:rPr lang="en-US" dirty="0"/>
            </a:br>
            <a:r>
              <a:rPr lang="en-US" dirty="0"/>
              <a:t>“AI”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1D171-A487-BE42-9D63-24233FC7C1B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03228-47DF-BC9D-7F71-CB6F327C164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F5903-B883-E7B0-BBEC-EAA7458B7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AD7610-4B05-1E32-182B-2EE35AFC47D5}"/>
              </a:ext>
            </a:extLst>
          </p:cNvPr>
          <p:cNvSpPr txBox="1"/>
          <p:nvPr/>
        </p:nvSpPr>
        <p:spPr>
          <a:xfrm>
            <a:off x="475675" y="6231135"/>
            <a:ext cx="8448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https://www.hpcwire.com/2023/02/21/a-zettascale-computer-today-would-need-21-nuclear-power-plants/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453F7F-93A4-F5B2-FCC0-65338681B65D}"/>
              </a:ext>
            </a:extLst>
          </p:cNvPr>
          <p:cNvGrpSpPr/>
          <p:nvPr/>
        </p:nvGrpSpPr>
        <p:grpSpPr>
          <a:xfrm>
            <a:off x="3019" y="248812"/>
            <a:ext cx="4940524" cy="2743200"/>
            <a:chOff x="3019" y="248812"/>
            <a:chExt cx="4940524" cy="2743200"/>
          </a:xfrm>
        </p:grpSpPr>
        <p:pic>
          <p:nvPicPr>
            <p:cNvPr id="11" name="Picture 10" descr="A graph of energy efficiency&#10;&#10;Description automatically generated">
              <a:extLst>
                <a:ext uri="{FF2B5EF4-FFF2-40B4-BE49-F238E27FC236}">
                  <a16:creationId xmlns:a16="http://schemas.microsoft.com/office/drawing/2014/main" id="{39F63BE2-0618-0AA4-CB70-3ECC81FEC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9" y="248812"/>
              <a:ext cx="4940524" cy="27432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AD0032-95F6-B500-7E0C-E56B0E741384}"/>
                </a:ext>
              </a:extLst>
            </p:cNvPr>
            <p:cNvSpPr txBox="1"/>
            <p:nvPr/>
          </p:nvSpPr>
          <p:spPr>
            <a:xfrm>
              <a:off x="62484" y="248812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216F7E1-B70A-4323-64BE-44CDA8D31B63}"/>
              </a:ext>
            </a:extLst>
          </p:cNvPr>
          <p:cNvGrpSpPr/>
          <p:nvPr/>
        </p:nvGrpSpPr>
        <p:grpSpPr>
          <a:xfrm>
            <a:off x="6958897" y="3103987"/>
            <a:ext cx="4869585" cy="2756440"/>
            <a:chOff x="6958897" y="3103987"/>
            <a:chExt cx="4869585" cy="2756440"/>
          </a:xfrm>
        </p:grpSpPr>
        <p:pic>
          <p:nvPicPr>
            <p:cNvPr id="18" name="Picture 17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5BFAA036-5F0B-4A03-9156-A644B882B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8897" y="3117227"/>
              <a:ext cx="4869585" cy="27432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BC51DB-4808-F545-EEA1-B049A0FE77DB}"/>
                </a:ext>
              </a:extLst>
            </p:cNvPr>
            <p:cNvSpPr txBox="1"/>
            <p:nvPr/>
          </p:nvSpPr>
          <p:spPr>
            <a:xfrm>
              <a:off x="7027886" y="3103987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BD5752B-F925-8410-F1AD-D29AFEA24FCD}"/>
              </a:ext>
            </a:extLst>
          </p:cNvPr>
          <p:cNvGrpSpPr/>
          <p:nvPr/>
        </p:nvGrpSpPr>
        <p:grpSpPr>
          <a:xfrm>
            <a:off x="227068" y="3046876"/>
            <a:ext cx="4460488" cy="2813551"/>
            <a:chOff x="227068" y="3046876"/>
            <a:chExt cx="4460488" cy="281355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EA942C1-4648-78C1-B4F2-FAD2FC02A46B}"/>
                </a:ext>
              </a:extLst>
            </p:cNvPr>
            <p:cNvGrpSpPr/>
            <p:nvPr/>
          </p:nvGrpSpPr>
          <p:grpSpPr>
            <a:xfrm>
              <a:off x="227068" y="3046876"/>
              <a:ext cx="4460488" cy="2813551"/>
              <a:chOff x="227068" y="3046876"/>
              <a:chExt cx="4460488" cy="2813551"/>
            </a:xfrm>
          </p:grpSpPr>
          <p:pic>
            <p:nvPicPr>
              <p:cNvPr id="13" name="Picture 12" descr="A graph of a graph with blue squares&#10;&#10;Description automatically generated with medium confidence">
                <a:extLst>
                  <a:ext uri="{FF2B5EF4-FFF2-40B4-BE49-F238E27FC236}">
                    <a16:creationId xmlns:a16="http://schemas.microsoft.com/office/drawing/2014/main" id="{6FED3DC3-4B8F-94EF-05B5-4EB4DE6AF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068" y="3117227"/>
                <a:ext cx="4460488" cy="27432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E334C0-589D-23FF-79D1-99C3C5613714}"/>
                  </a:ext>
                </a:extLst>
              </p:cNvPr>
              <p:cNvSpPr txBox="1"/>
              <p:nvPr/>
            </p:nvSpPr>
            <p:spPr>
              <a:xfrm>
                <a:off x="283057" y="3046876"/>
                <a:ext cx="4411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D42568-A654-3675-385D-37243B6E1353}"/>
                </a:ext>
              </a:extLst>
            </p:cNvPr>
            <p:cNvSpPr txBox="1"/>
            <p:nvPr/>
          </p:nvSpPr>
          <p:spPr>
            <a:xfrm>
              <a:off x="3443837" y="4652342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Missing 5X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3771A4-84BF-902E-B6EF-19E01CFCCEEA}"/>
              </a:ext>
            </a:extLst>
          </p:cNvPr>
          <p:cNvGrpSpPr/>
          <p:nvPr/>
        </p:nvGrpSpPr>
        <p:grpSpPr>
          <a:xfrm>
            <a:off x="6958897" y="248811"/>
            <a:ext cx="4869586" cy="2743201"/>
            <a:chOff x="6958897" y="248811"/>
            <a:chExt cx="4869586" cy="274320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FDADB47-8477-A429-64B5-6C358DF5B377}"/>
                </a:ext>
              </a:extLst>
            </p:cNvPr>
            <p:cNvGrpSpPr/>
            <p:nvPr/>
          </p:nvGrpSpPr>
          <p:grpSpPr>
            <a:xfrm>
              <a:off x="6958897" y="248811"/>
              <a:ext cx="4869586" cy="2743201"/>
              <a:chOff x="6958897" y="248811"/>
              <a:chExt cx="4869586" cy="2743201"/>
            </a:xfrm>
          </p:grpSpPr>
          <p:pic>
            <p:nvPicPr>
              <p:cNvPr id="16" name="Picture 15" descr="A graph of a graph showing the efficiency roadmap to zettascale computing&#10;&#10;Description automatically generated">
                <a:extLst>
                  <a:ext uri="{FF2B5EF4-FFF2-40B4-BE49-F238E27FC236}">
                    <a16:creationId xmlns:a16="http://schemas.microsoft.com/office/drawing/2014/main" id="{AE8F7277-9069-78E7-9E2F-60B382988F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8897" y="248812"/>
                <a:ext cx="4869586" cy="27432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733845-FF5A-DACC-0D79-7C5FB301CD94}"/>
                  </a:ext>
                </a:extLst>
              </p:cNvPr>
              <p:cNvSpPr txBox="1"/>
              <p:nvPr/>
            </p:nvSpPr>
            <p:spPr>
              <a:xfrm>
                <a:off x="7027886" y="248811"/>
                <a:ext cx="4411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2116B6-A40F-2A84-8A70-1D4F86C1D044}"/>
                </a:ext>
              </a:extLst>
            </p:cNvPr>
            <p:cNvSpPr txBox="1"/>
            <p:nvPr/>
          </p:nvSpPr>
          <p:spPr>
            <a:xfrm>
              <a:off x="8202069" y="1764792"/>
              <a:ext cx="5229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-3X-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B24A3A-5E6A-D4C0-9DF9-56622CF13D41}"/>
                </a:ext>
              </a:extLst>
            </p:cNvPr>
            <p:cNvSpPr txBox="1"/>
            <p:nvPr/>
          </p:nvSpPr>
          <p:spPr>
            <a:xfrm>
              <a:off x="8950806" y="1610903"/>
              <a:ext cx="5229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-3X-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AB246E-E293-AFBB-9E21-B59DFC20FE88}"/>
                </a:ext>
              </a:extLst>
            </p:cNvPr>
            <p:cNvSpPr txBox="1"/>
            <p:nvPr/>
          </p:nvSpPr>
          <p:spPr>
            <a:xfrm>
              <a:off x="9699543" y="1457014"/>
              <a:ext cx="5229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-5X-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AC67E4-7827-D852-ECA5-79E5BE09DF2D}"/>
                </a:ext>
              </a:extLst>
            </p:cNvPr>
            <p:cNvSpPr txBox="1"/>
            <p:nvPr/>
          </p:nvSpPr>
          <p:spPr>
            <a:xfrm>
              <a:off x="10448280" y="1257907"/>
              <a:ext cx="5229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-5X-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897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45F9E-56A6-E86E-80EF-7546AE30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 Takeaways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699A16-E24D-C0DB-26DD-9817587E7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59" y="1508781"/>
            <a:ext cx="11137582" cy="4668182"/>
          </a:xfrm>
        </p:spPr>
        <p:txBody>
          <a:bodyPr/>
          <a:lstStyle/>
          <a:p>
            <a:r>
              <a:rPr lang="en-US" dirty="0"/>
              <a:t>Focus seems to solely be on flops/s</a:t>
            </a:r>
          </a:p>
          <a:p>
            <a:r>
              <a:rPr lang="en-US" dirty="0"/>
              <a:t>Energy efficiency the major challenge</a:t>
            </a:r>
          </a:p>
          <a:p>
            <a:r>
              <a:rPr lang="en-US" dirty="0"/>
              <a:t>Power budgets of 100MW imply need 200X in efficiency</a:t>
            </a:r>
          </a:p>
          <a:p>
            <a:r>
              <a:rPr lang="en-US" dirty="0"/>
              <a:t>No silver bullet from “traditional” architecture</a:t>
            </a:r>
          </a:p>
          <a:p>
            <a:r>
              <a:rPr lang="en-US" dirty="0"/>
              <a:t>Process improvements small (3X?)</a:t>
            </a:r>
          </a:p>
          <a:p>
            <a:r>
              <a:rPr lang="en-US" dirty="0"/>
              <a:t>Bulk of improvement riding on packaging, esp. 3D</a:t>
            </a:r>
          </a:p>
          <a:p>
            <a:r>
              <a:rPr lang="en-US" dirty="0"/>
              <a:t>Much hope on “AI” – i.e. mixed precision</a:t>
            </a:r>
          </a:p>
          <a:p>
            <a:r>
              <a:rPr lang="en-US" dirty="0"/>
              <a:t>Memory/networks mentioned but not any real thought</a:t>
            </a:r>
          </a:p>
        </p:txBody>
      </p:sp>
    </p:spTree>
    <p:extLst>
      <p:ext uri="{BB962C8B-B14F-4D97-AF65-F5344CB8AC3E}">
        <p14:creationId xmlns:p14="http://schemas.microsoft.com/office/powerpoint/2010/main" val="2070666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BB52-A993-88DC-D8B6-73D64C1BA9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Dive on The Past:</a:t>
            </a:r>
            <a:br>
              <a:rPr lang="en-US" dirty="0"/>
            </a:br>
            <a:r>
              <a:rPr lang="en-US" dirty="0"/>
              <a:t>An Energy Focus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A0F97-AC2C-4300-440A-CFDE89176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07AD2-AAAC-6B89-D6FC-18498854009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DDBE-8E13-D7D9-A4A6-AA5DDC58DC7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8F20D-733C-5B95-D213-DB642C84DB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88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3A97BCC-21BF-0794-EC57-0A110A0EA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Multi-Faceted World of 2020s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3B983C-B6C0-9C6B-5907-3AFEAA47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29" y="848708"/>
            <a:ext cx="8811126" cy="5507642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BA79BC6-43B1-4D01-12E0-0E8EF5B6A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7184" y="1047750"/>
            <a:ext cx="3300518" cy="5595938"/>
          </a:xfrm>
        </p:spPr>
        <p:txBody>
          <a:bodyPr>
            <a:normAutofit/>
          </a:bodyPr>
          <a:lstStyle/>
          <a:p>
            <a:r>
              <a:rPr lang="en-US" sz="2000" dirty="0"/>
              <a:t>“First Light”: 1</a:t>
            </a:r>
            <a:r>
              <a:rPr lang="en-US" sz="2000" baseline="30000" dirty="0"/>
              <a:t>st</a:t>
            </a:r>
            <a:r>
              <a:rPr lang="en-US" sz="2000" dirty="0"/>
              <a:t> appearance</a:t>
            </a:r>
          </a:p>
          <a:p>
            <a:r>
              <a:rPr lang="en-US" sz="2000" dirty="0"/>
              <a:t>Color=Benchmark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HPL</a:t>
            </a:r>
          </a:p>
          <a:p>
            <a:pPr lvl="1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HPCG</a:t>
            </a:r>
          </a:p>
          <a:p>
            <a:pPr lvl="1"/>
            <a:r>
              <a:rPr lang="en-US" sz="2000" b="1" dirty="0" err="1">
                <a:solidFill>
                  <a:srgbClr val="00B050"/>
                </a:solidFill>
              </a:rPr>
              <a:t>HPL_MxP</a:t>
            </a:r>
            <a:endParaRPr lang="en-US" sz="2000" b="1" dirty="0">
              <a:solidFill>
                <a:srgbClr val="00B050"/>
              </a:solidFill>
            </a:endParaRPr>
          </a:p>
          <a:p>
            <a:pPr lvl="1"/>
            <a:r>
              <a:rPr lang="en-US" sz="2000" b="1" dirty="0">
                <a:solidFill>
                  <a:srgbClr val="0000FF"/>
                </a:solidFill>
              </a:rPr>
              <a:t>BFS</a:t>
            </a:r>
          </a:p>
          <a:p>
            <a:pPr lvl="1"/>
            <a:r>
              <a:rPr lang="en-US" sz="2000" b="1" dirty="0"/>
              <a:t>SSSP</a:t>
            </a:r>
          </a:p>
          <a:p>
            <a:r>
              <a:rPr lang="en-US" sz="2000" dirty="0"/>
              <a:t>Fill</a:t>
            </a:r>
          </a:p>
          <a:p>
            <a:pPr lvl="1"/>
            <a:r>
              <a:rPr lang="en-US" sz="2000" dirty="0"/>
              <a:t>Solid: with GPUs</a:t>
            </a:r>
          </a:p>
          <a:p>
            <a:pPr lvl="1"/>
            <a:r>
              <a:rPr lang="en-US" sz="2000" dirty="0"/>
              <a:t>Hollow: without</a:t>
            </a:r>
          </a:p>
        </p:txBody>
      </p:sp>
    </p:spTree>
    <p:extLst>
      <p:ext uri="{BB962C8B-B14F-4D97-AF65-F5344CB8AC3E}">
        <p14:creationId xmlns:p14="http://schemas.microsoft.com/office/powerpoint/2010/main" val="1050969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B52BF4-0889-E0AC-B23A-E416AC45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153"/>
            <a:ext cx="9144000" cy="571381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2CEE76-1317-24BE-A029-1AEB5C240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0" y="1047493"/>
            <a:ext cx="2488676" cy="3952875"/>
          </a:xfrm>
        </p:spPr>
        <p:txBody>
          <a:bodyPr>
            <a:normAutofit/>
          </a:bodyPr>
          <a:lstStyle/>
          <a:p>
            <a:pPr marL="25400" indent="0">
              <a:buNone/>
            </a:pPr>
            <a:r>
              <a:rPr lang="en-US" sz="2800" dirty="0"/>
              <a:t>CAGR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HPL: 1.2</a:t>
            </a:r>
          </a:p>
          <a:p>
            <a:r>
              <a:rPr lang="en-US" sz="2800" b="1" dirty="0">
                <a:solidFill>
                  <a:srgbClr val="FF9900"/>
                </a:solidFill>
              </a:rPr>
              <a:t>HPCG: 1.13</a:t>
            </a:r>
          </a:p>
          <a:p>
            <a:r>
              <a:rPr lang="en-US" sz="2800" b="1" dirty="0">
                <a:solidFill>
                  <a:srgbClr val="0000FF"/>
                </a:solidFill>
              </a:rPr>
              <a:t>BFS: Flat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DC5A7C9-42CA-4475-2BB5-DB9F4568AB07}"/>
              </a:ext>
            </a:extLst>
          </p:cNvPr>
          <p:cNvSpPr txBox="1">
            <a:spLocks/>
          </p:cNvSpPr>
          <p:nvPr/>
        </p:nvSpPr>
        <p:spPr>
          <a:xfrm>
            <a:off x="7147119" y="3690006"/>
            <a:ext cx="1463481" cy="1310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</a:rPr>
              <a:t>HPL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HPCG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 err="1">
                <a:solidFill>
                  <a:srgbClr val="00B050"/>
                </a:solidFill>
              </a:rPr>
              <a:t>HPL_MxP</a:t>
            </a:r>
            <a:endParaRPr lang="en-US" sz="1600" b="1" dirty="0">
              <a:solidFill>
                <a:srgbClr val="00B05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solidFill>
                  <a:srgbClr val="0000FF"/>
                </a:solidFill>
              </a:rPr>
              <a:t>BFS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SSSP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6408AA-C941-31A4-816C-33768A3F8A52}"/>
              </a:ext>
            </a:extLst>
          </p:cNvPr>
          <p:cNvCxnSpPr/>
          <p:nvPr/>
        </p:nvCxnSpPr>
        <p:spPr>
          <a:xfrm flipV="1">
            <a:off x="2726724" y="1153297"/>
            <a:ext cx="4679092" cy="56841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1409D1D-288E-728C-0373-9DA3D59345DC}"/>
              </a:ext>
            </a:extLst>
          </p:cNvPr>
          <p:cNvSpPr txBox="1"/>
          <p:nvPr/>
        </p:nvSpPr>
        <p:spPr>
          <a:xfrm rot="-420000">
            <a:off x="3084393" y="1242228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10X in 12 years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E20140-2427-55FF-ECD8-B8FC1F4D66F9}"/>
              </a:ext>
            </a:extLst>
          </p:cNvPr>
          <p:cNvCxnSpPr>
            <a:cxnSpLocks/>
          </p:cNvCxnSpPr>
          <p:nvPr/>
        </p:nvCxnSpPr>
        <p:spPr>
          <a:xfrm flipV="1">
            <a:off x="2950590" y="2329080"/>
            <a:ext cx="4543719" cy="395266"/>
          </a:xfrm>
          <a:prstGeom prst="line">
            <a:avLst/>
          </a:prstGeom>
          <a:ln w="38100">
            <a:solidFill>
              <a:srgbClr val="FF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A16D2E-0752-ACF6-6106-9AEC6F887F53}"/>
              </a:ext>
            </a:extLst>
          </p:cNvPr>
          <p:cNvSpPr txBox="1"/>
          <p:nvPr/>
        </p:nvSpPr>
        <p:spPr>
          <a:xfrm rot="-240000">
            <a:off x="7431996" y="2050650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900"/>
                </a:solidFill>
              </a:rPr>
              <a:t>5X in 12 years</a:t>
            </a:r>
          </a:p>
        </p:txBody>
      </p:sp>
    </p:spTree>
    <p:extLst>
      <p:ext uri="{BB962C8B-B14F-4D97-AF65-F5344CB8AC3E}">
        <p14:creationId xmlns:p14="http://schemas.microsoft.com/office/powerpoint/2010/main" val="2192986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2CEE76-1317-24BE-A029-1AEB5C240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48584" y="581025"/>
            <a:ext cx="3300518" cy="5595938"/>
          </a:xfrm>
        </p:spPr>
        <p:txBody>
          <a:bodyPr>
            <a:normAutofit/>
          </a:bodyPr>
          <a:lstStyle/>
          <a:p>
            <a:r>
              <a:rPr lang="en-US" sz="2000" dirty="0"/>
              <a:t>Seems to have been ~ constant since ~2018</a:t>
            </a:r>
          </a:p>
          <a:p>
            <a:r>
              <a:rPr lang="en-US" sz="2000" dirty="0"/>
              <a:t>“System” power/core &gt;&gt; chip power per core</a:t>
            </a:r>
          </a:p>
          <a:p>
            <a:r>
              <a:rPr lang="en-US" sz="2000" dirty="0"/>
              <a:t>We need to look at “system”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3B64E-0614-2B00-A7E4-BBA5C0395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37" y="581024"/>
            <a:ext cx="8426667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2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A93A3FB-7694-EB94-590B-1BF84E1B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Energy-Efficient Computing?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51FA1-C780-CEAA-EE8F-188C4BA92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Mean Just:</a:t>
            </a:r>
          </a:p>
          <a:p>
            <a:pPr lvl="1"/>
            <a:r>
              <a:rPr lang="en-US" dirty="0"/>
              <a:t>Lower energy/flop</a:t>
            </a:r>
          </a:p>
          <a:p>
            <a:pPr lvl="1"/>
            <a:r>
              <a:rPr lang="en-US" dirty="0"/>
              <a:t>Lower node power</a:t>
            </a:r>
          </a:p>
          <a:p>
            <a:pPr lvl="1"/>
            <a:r>
              <a:rPr lang="en-US" dirty="0"/>
              <a:t>Lower energy per computation</a:t>
            </a:r>
          </a:p>
          <a:p>
            <a:r>
              <a:rPr lang="en-US" dirty="0"/>
              <a:t>We Do Mean:</a:t>
            </a:r>
          </a:p>
          <a:p>
            <a:pPr lvl="1"/>
            <a:r>
              <a:rPr lang="en-US" dirty="0"/>
              <a:t>Lower Overall Energy </a:t>
            </a:r>
            <a:r>
              <a:rPr lang="en-US" i="1" dirty="0"/>
              <a:t>At Performance</a:t>
            </a:r>
            <a:r>
              <a:rPr lang="en-US" dirty="0"/>
              <a:t> Comparable or Better Than What Is Achievable Today</a:t>
            </a:r>
          </a:p>
          <a:p>
            <a:pPr lvl="1"/>
            <a:r>
              <a:rPr lang="en-US" dirty="0"/>
              <a:t>At the Same Size Problems, Or Bigger</a:t>
            </a:r>
          </a:p>
          <a:p>
            <a:r>
              <a:rPr lang="en-US" dirty="0"/>
              <a:t>Will Require </a:t>
            </a:r>
            <a:r>
              <a:rPr lang="en-US" b="1" i="1" dirty="0"/>
              <a:t>ATSAA</a:t>
            </a:r>
            <a:r>
              <a:rPr lang="en-US" dirty="0"/>
              <a:t>:</a:t>
            </a:r>
          </a:p>
          <a:p>
            <a:pPr lvl="1"/>
            <a:r>
              <a:rPr lang="en-US" u="sng" dirty="0">
                <a:solidFill>
                  <a:srgbClr val="00B050"/>
                </a:solidFill>
              </a:rPr>
              <a:t>Architecture</a:t>
            </a:r>
            <a:r>
              <a:rPr lang="en-US" dirty="0"/>
              <a:t>/Technology/</a:t>
            </a:r>
            <a:r>
              <a:rPr lang="en-US" u="sng" dirty="0">
                <a:solidFill>
                  <a:srgbClr val="00B050"/>
                </a:solidFill>
              </a:rPr>
              <a:t>Software</a:t>
            </a:r>
            <a:r>
              <a:rPr lang="en-US" dirty="0"/>
              <a:t>/</a:t>
            </a:r>
            <a:r>
              <a:rPr lang="en-US" u="sng" dirty="0">
                <a:solidFill>
                  <a:srgbClr val="00B050"/>
                </a:solidFill>
              </a:rPr>
              <a:t>Algorithm</a:t>
            </a:r>
            <a:r>
              <a:rPr lang="en-US" dirty="0"/>
              <a:t>/Application </a:t>
            </a:r>
            <a:r>
              <a:rPr lang="en-US" b="1" i="1" u="sng" dirty="0">
                <a:solidFill>
                  <a:srgbClr val="0000FF"/>
                </a:solidFill>
              </a:rPr>
              <a:t>Codesign</a:t>
            </a:r>
          </a:p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4BF84-3D44-A388-CE89-4AC6497AE698}"/>
              </a:ext>
            </a:extLst>
          </p:cNvPr>
          <p:cNvSpPr txBox="1"/>
          <p:nvPr/>
        </p:nvSpPr>
        <p:spPr>
          <a:xfrm>
            <a:off x="4505325" y="6023074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</a:rPr>
              <a:t>Particularly Science specific</a:t>
            </a:r>
          </a:p>
        </p:txBody>
      </p:sp>
    </p:spTree>
    <p:extLst>
      <p:ext uri="{BB962C8B-B14F-4D97-AF65-F5344CB8AC3E}">
        <p14:creationId xmlns:p14="http://schemas.microsoft.com/office/powerpoint/2010/main" val="314891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886DC1F-F375-7E91-F5B4-DC51FA580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2"/>
            <a:ext cx="10515600" cy="1143025"/>
          </a:xfrm>
        </p:spPr>
        <p:txBody>
          <a:bodyPr/>
          <a:lstStyle/>
          <a:p>
            <a:r>
              <a:rPr lang="en-US" dirty="0"/>
              <a:t>Today’s Node Design – </a:t>
            </a:r>
            <a:r>
              <a:rPr lang="en-US"/>
              <a:t>Energy of Movement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020D7-183E-E5F7-68FF-6FB2A4D45AC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E93FD-AE9A-BC29-5DDC-1932BD5FA19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F9192-C0E9-3AF4-980C-7CC5DB0D73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002BDEF-BE86-4171-570E-49FED5C7EC80}"/>
              </a:ext>
            </a:extLst>
          </p:cNvPr>
          <p:cNvGrpSpPr/>
          <p:nvPr/>
        </p:nvGrpSpPr>
        <p:grpSpPr>
          <a:xfrm>
            <a:off x="1009650" y="3032289"/>
            <a:ext cx="6958484" cy="1868507"/>
            <a:chOff x="1009650" y="3152775"/>
            <a:chExt cx="6958484" cy="186850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B7FFA8-EB68-68BA-8C30-B1315D0524D4}"/>
                </a:ext>
              </a:extLst>
            </p:cNvPr>
            <p:cNvGrpSpPr/>
            <p:nvPr/>
          </p:nvGrpSpPr>
          <p:grpSpPr>
            <a:xfrm>
              <a:off x="1009650" y="3152775"/>
              <a:ext cx="4029075" cy="954107"/>
              <a:chOff x="1009650" y="3152775"/>
              <a:chExt cx="4029075" cy="954107"/>
            </a:xfrm>
            <a:solidFill>
              <a:schemeClr val="bg1"/>
            </a:solidFill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035990-9E0E-1062-C71D-E64A876E0F31}"/>
                  </a:ext>
                </a:extLst>
              </p:cNvPr>
              <p:cNvSpPr txBox="1"/>
              <p:nvPr/>
            </p:nvSpPr>
            <p:spPr>
              <a:xfrm>
                <a:off x="1009650" y="3152775"/>
                <a:ext cx="2363147" cy="954107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</a:rPr>
                  <a:t>Processor </a:t>
                </a:r>
                <a:r>
                  <a:rPr lang="en-US" u="sng" dirty="0" err="1">
                    <a:solidFill>
                      <a:schemeClr val="bg1"/>
                    </a:solidFill>
                  </a:rPr>
                  <a:t>Chiplet</a:t>
                </a:r>
                <a:endParaRPr lang="en-US" u="sng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On-chip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Chip-chip to cache die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Chip-substrate to IO die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ACCD00E-9CCD-8B97-98E1-9AA1379C4BF6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3372797" y="3629829"/>
                <a:ext cx="1665928" cy="0"/>
              </a:xfrm>
              <a:prstGeom prst="line">
                <a:avLst/>
              </a:prstGeom>
              <a:grpFill/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2AFAC82-25D6-079C-539F-C64194264888}"/>
                </a:ext>
              </a:extLst>
            </p:cNvPr>
            <p:cNvGrpSpPr/>
            <p:nvPr/>
          </p:nvGrpSpPr>
          <p:grpSpPr>
            <a:xfrm>
              <a:off x="1162050" y="3305175"/>
              <a:ext cx="3876675" cy="954107"/>
              <a:chOff x="1009650" y="3152775"/>
              <a:chExt cx="3876675" cy="954107"/>
            </a:xfrm>
            <a:solidFill>
              <a:schemeClr val="bg1"/>
            </a:solidFill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C73C879-E129-97F2-6B36-3FCB8880AD6A}"/>
                  </a:ext>
                </a:extLst>
              </p:cNvPr>
              <p:cNvSpPr txBox="1"/>
              <p:nvPr/>
            </p:nvSpPr>
            <p:spPr>
              <a:xfrm>
                <a:off x="1009650" y="3152775"/>
                <a:ext cx="2363147" cy="954107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</a:rPr>
                  <a:t>Processor </a:t>
                </a:r>
                <a:r>
                  <a:rPr lang="en-US" u="sng" dirty="0" err="1">
                    <a:solidFill>
                      <a:schemeClr val="bg1"/>
                    </a:solidFill>
                  </a:rPr>
                  <a:t>Chiplet</a:t>
                </a:r>
                <a:endParaRPr lang="en-US" u="sng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On-chip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Chip-chip to cache die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Chip-substrate to IO die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511F6D0-3034-8531-9754-AA878CE2EC84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>
                <a:off x="3372797" y="3629829"/>
                <a:ext cx="1513528" cy="0"/>
              </a:xfrm>
              <a:prstGeom prst="line">
                <a:avLst/>
              </a:prstGeom>
              <a:grpFill/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EC34B0F-4011-819A-52E1-827A9A78A783}"/>
                </a:ext>
              </a:extLst>
            </p:cNvPr>
            <p:cNvGrpSpPr/>
            <p:nvPr/>
          </p:nvGrpSpPr>
          <p:grpSpPr>
            <a:xfrm>
              <a:off x="1314450" y="3457575"/>
              <a:ext cx="3724275" cy="954107"/>
              <a:chOff x="1009650" y="3152775"/>
              <a:chExt cx="3724275" cy="954107"/>
            </a:xfrm>
            <a:solidFill>
              <a:schemeClr val="bg1"/>
            </a:solidFill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AF18CC-81AD-80CE-A3BC-B78293A9F82C}"/>
                  </a:ext>
                </a:extLst>
              </p:cNvPr>
              <p:cNvSpPr txBox="1"/>
              <p:nvPr/>
            </p:nvSpPr>
            <p:spPr>
              <a:xfrm>
                <a:off x="1009650" y="3152775"/>
                <a:ext cx="2363147" cy="954107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</a:rPr>
                  <a:t>Processor </a:t>
                </a:r>
                <a:r>
                  <a:rPr lang="en-US" u="sng" dirty="0" err="1">
                    <a:solidFill>
                      <a:schemeClr val="bg1"/>
                    </a:solidFill>
                  </a:rPr>
                  <a:t>Chiplet</a:t>
                </a:r>
                <a:endParaRPr lang="en-US" u="sng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On-chip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Chip-chip to cache die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Chip-substrate to IO die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FFFDAEF-0635-CAE1-3C90-D0925BAB4848}"/>
                  </a:ext>
                </a:extLst>
              </p:cNvPr>
              <p:cNvCxnSpPr>
                <a:cxnSpLocks/>
                <a:stCxn id="33" idx="3"/>
              </p:cNvCxnSpPr>
              <p:nvPr/>
            </p:nvCxnSpPr>
            <p:spPr>
              <a:xfrm>
                <a:off x="3372797" y="3629829"/>
                <a:ext cx="1361128" cy="0"/>
              </a:xfrm>
              <a:prstGeom prst="line">
                <a:avLst/>
              </a:prstGeom>
              <a:grpFill/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CF55227-4BE2-9483-803C-EC0178B93BD4}"/>
                </a:ext>
              </a:extLst>
            </p:cNvPr>
            <p:cNvGrpSpPr/>
            <p:nvPr/>
          </p:nvGrpSpPr>
          <p:grpSpPr>
            <a:xfrm>
              <a:off x="1466850" y="3609975"/>
              <a:ext cx="3528995" cy="954107"/>
              <a:chOff x="1009650" y="3152775"/>
              <a:chExt cx="3528995" cy="954107"/>
            </a:xfrm>
            <a:solidFill>
              <a:schemeClr val="bg1"/>
            </a:solidFill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B407081-6E13-01D4-774F-89B2F5B6D43D}"/>
                  </a:ext>
                </a:extLst>
              </p:cNvPr>
              <p:cNvSpPr txBox="1"/>
              <p:nvPr/>
            </p:nvSpPr>
            <p:spPr>
              <a:xfrm>
                <a:off x="1009650" y="3152775"/>
                <a:ext cx="2363147" cy="954107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</a:rPr>
                  <a:t>Processor </a:t>
                </a:r>
                <a:r>
                  <a:rPr lang="en-US" u="sng" dirty="0" err="1">
                    <a:solidFill>
                      <a:schemeClr val="bg1"/>
                    </a:solidFill>
                  </a:rPr>
                  <a:t>Chiplet</a:t>
                </a:r>
                <a:endParaRPr lang="en-US" u="sng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On-chip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Chip-chip to cache die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Chip-substrate to IO die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0E31640-E213-BA50-83F3-CB4FD8D3E168}"/>
                  </a:ext>
                </a:extLst>
              </p:cNvPr>
              <p:cNvCxnSpPr>
                <a:cxnSpLocks/>
                <a:stCxn id="36" idx="3"/>
                <a:endCxn id="51" idx="1"/>
              </p:cNvCxnSpPr>
              <p:nvPr/>
            </p:nvCxnSpPr>
            <p:spPr>
              <a:xfrm>
                <a:off x="3372797" y="3629829"/>
                <a:ext cx="1165848" cy="18365"/>
              </a:xfrm>
              <a:prstGeom prst="line">
                <a:avLst/>
              </a:prstGeom>
              <a:grpFill/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F9F2B45-8A70-9CAA-F252-918CBC2368D1}"/>
                </a:ext>
              </a:extLst>
            </p:cNvPr>
            <p:cNvGrpSpPr/>
            <p:nvPr/>
          </p:nvGrpSpPr>
          <p:grpSpPr>
            <a:xfrm>
              <a:off x="1619250" y="3762375"/>
              <a:ext cx="3419475" cy="954107"/>
              <a:chOff x="1009650" y="3152775"/>
              <a:chExt cx="3419475" cy="954107"/>
            </a:xfrm>
            <a:solidFill>
              <a:schemeClr val="bg1"/>
            </a:solidFill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87232D-27FE-A061-75DA-823E9960FE6C}"/>
                  </a:ext>
                </a:extLst>
              </p:cNvPr>
              <p:cNvSpPr txBox="1"/>
              <p:nvPr/>
            </p:nvSpPr>
            <p:spPr>
              <a:xfrm>
                <a:off x="1009650" y="3152775"/>
                <a:ext cx="2363147" cy="954107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</a:rPr>
                  <a:t>Processor </a:t>
                </a:r>
                <a:r>
                  <a:rPr lang="en-US" u="sng" dirty="0" err="1">
                    <a:solidFill>
                      <a:schemeClr val="bg1"/>
                    </a:solidFill>
                  </a:rPr>
                  <a:t>Chiplet</a:t>
                </a:r>
                <a:endParaRPr lang="en-US" u="sng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On-chip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Chip-chip to cache die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Chip-substrate to IO die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4794165-72A2-E397-1E25-2FCBA29D5CB6}"/>
                  </a:ext>
                </a:extLst>
              </p:cNvPr>
              <p:cNvCxnSpPr>
                <a:cxnSpLocks/>
                <a:stCxn id="39" idx="3"/>
              </p:cNvCxnSpPr>
              <p:nvPr/>
            </p:nvCxnSpPr>
            <p:spPr>
              <a:xfrm>
                <a:off x="3372797" y="3629829"/>
                <a:ext cx="1056328" cy="0"/>
              </a:xfrm>
              <a:prstGeom prst="line">
                <a:avLst/>
              </a:prstGeom>
              <a:grpFill/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68285C2-2B11-E88D-DAD2-AB9634317BE9}"/>
                </a:ext>
              </a:extLst>
            </p:cNvPr>
            <p:cNvGrpSpPr/>
            <p:nvPr/>
          </p:nvGrpSpPr>
          <p:grpSpPr>
            <a:xfrm>
              <a:off x="1771650" y="3914775"/>
              <a:ext cx="3267075" cy="954107"/>
              <a:chOff x="1009650" y="3152775"/>
              <a:chExt cx="3267075" cy="954107"/>
            </a:xfrm>
            <a:solidFill>
              <a:schemeClr val="bg1"/>
            </a:solidFill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852A1CC-E8EC-40FC-23C0-B7F9E561B5CF}"/>
                  </a:ext>
                </a:extLst>
              </p:cNvPr>
              <p:cNvSpPr txBox="1"/>
              <p:nvPr/>
            </p:nvSpPr>
            <p:spPr>
              <a:xfrm>
                <a:off x="1009650" y="3152775"/>
                <a:ext cx="2363147" cy="954107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</a:rPr>
                  <a:t>Processor </a:t>
                </a:r>
                <a:r>
                  <a:rPr lang="en-US" u="sng" dirty="0" err="1">
                    <a:solidFill>
                      <a:schemeClr val="bg1"/>
                    </a:solidFill>
                  </a:rPr>
                  <a:t>Chiplet</a:t>
                </a:r>
                <a:endParaRPr lang="en-US" u="sng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On-chip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Chip-chip to cache die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Chip-substrate to IO die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220CC8B-F3C6-CAF0-3C6F-D37047D3C76F}"/>
                  </a:ext>
                </a:extLst>
              </p:cNvPr>
              <p:cNvCxnSpPr>
                <a:cxnSpLocks/>
                <a:stCxn id="42" idx="3"/>
              </p:cNvCxnSpPr>
              <p:nvPr/>
            </p:nvCxnSpPr>
            <p:spPr>
              <a:xfrm>
                <a:off x="3372797" y="3629829"/>
                <a:ext cx="903928" cy="9524"/>
              </a:xfrm>
              <a:prstGeom prst="line">
                <a:avLst/>
              </a:prstGeom>
              <a:grpFill/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E5A093C-64B8-9060-F21F-83AD51170F2F}"/>
                </a:ext>
              </a:extLst>
            </p:cNvPr>
            <p:cNvGrpSpPr/>
            <p:nvPr/>
          </p:nvGrpSpPr>
          <p:grpSpPr>
            <a:xfrm>
              <a:off x="1924050" y="4067175"/>
              <a:ext cx="3114675" cy="954107"/>
              <a:chOff x="1009650" y="3152775"/>
              <a:chExt cx="3114675" cy="954107"/>
            </a:xfrm>
            <a:noFill/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035B894-F73C-CA9B-00AD-944C9EF08DFF}"/>
                  </a:ext>
                </a:extLst>
              </p:cNvPr>
              <p:cNvSpPr txBox="1"/>
              <p:nvPr/>
            </p:nvSpPr>
            <p:spPr>
              <a:xfrm>
                <a:off x="1009650" y="3152775"/>
                <a:ext cx="2363147" cy="95410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Processor </a:t>
                </a:r>
                <a:r>
                  <a:rPr lang="en-US" u="sng" dirty="0" err="1">
                    <a:solidFill>
                      <a:schemeClr val="tx1"/>
                    </a:solidFill>
                  </a:rPr>
                  <a:t>Chiplet</a:t>
                </a:r>
                <a:r>
                  <a:rPr lang="en-US" u="sng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FF"/>
                    </a:solidFill>
                  </a:rPr>
                  <a:t>On-chip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FF"/>
                    </a:solidFill>
                  </a:rPr>
                  <a:t>Chip-chip to cache die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</a:rPr>
                  <a:t>Chip-substrate to IO die</a:t>
                </a: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3212747-CAED-0BB8-07E3-FEA98037429C}"/>
                  </a:ext>
                </a:extLst>
              </p:cNvPr>
              <p:cNvCxnSpPr>
                <a:stCxn id="45" idx="3"/>
              </p:cNvCxnSpPr>
              <p:nvPr/>
            </p:nvCxnSpPr>
            <p:spPr>
              <a:xfrm flipV="1">
                <a:off x="3372797" y="3629025"/>
                <a:ext cx="751528" cy="804"/>
              </a:xfrm>
              <a:prstGeom prst="line">
                <a:avLst/>
              </a:prstGeom>
              <a:grpFill/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9FF3B1-DE0E-EAA6-A252-F5F88935B647}"/>
                </a:ext>
              </a:extLst>
            </p:cNvPr>
            <p:cNvSpPr txBox="1"/>
            <p:nvPr/>
          </p:nvSpPr>
          <p:spPr>
            <a:xfrm>
              <a:off x="4995845" y="3305175"/>
              <a:ext cx="2972289" cy="160043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IO </a:t>
              </a:r>
              <a:r>
                <a:rPr lang="en-US" u="sng" dirty="0" err="1"/>
                <a:t>Chiplet</a:t>
              </a:r>
              <a:r>
                <a:rPr lang="en-US" dirty="0"/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B050"/>
                  </a:solidFill>
                </a:rPr>
                <a:t>Chip-substrate to Proc die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00FF"/>
                  </a:solidFill>
                </a:rPr>
                <a:t>On-chip networks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B050"/>
                  </a:solidFill>
                </a:rPr>
                <a:t>Chip-substrate to HBM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Chip-module-PC card to GPU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Chip-module-PC card to DRAM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Chip-module-PC card to NIC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3FCC32A-AE94-E6F3-E82B-03647B84E37F}"/>
              </a:ext>
            </a:extLst>
          </p:cNvPr>
          <p:cNvSpPr txBox="1"/>
          <p:nvPr/>
        </p:nvSpPr>
        <p:spPr>
          <a:xfrm>
            <a:off x="5294805" y="1468090"/>
            <a:ext cx="2374368" cy="11695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/>
              <a:t>GPU Module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PC card to Proc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Substrate to GPU chip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FF"/>
                </a:solidFill>
              </a:rPr>
              <a:t>On-GPU chip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Chip-substrate to HBM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0CE9E36-3F54-6F17-9BFD-69A8F9C8DB91}"/>
              </a:ext>
            </a:extLst>
          </p:cNvPr>
          <p:cNvSpPr txBox="1"/>
          <p:nvPr/>
        </p:nvSpPr>
        <p:spPr>
          <a:xfrm>
            <a:off x="5124887" y="5295444"/>
            <a:ext cx="2714205" cy="7386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/>
              <a:t>DRAM PC Card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PC card to DRAM Die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Chip-Chip to stacked DRAM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B1F942D-A1FC-86AD-D59C-5F8BB2AF0EB1}"/>
              </a:ext>
            </a:extLst>
          </p:cNvPr>
          <p:cNvSpPr txBox="1"/>
          <p:nvPr/>
        </p:nvSpPr>
        <p:spPr>
          <a:xfrm>
            <a:off x="8754875" y="3274045"/>
            <a:ext cx="2284600" cy="13849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/>
              <a:t>NIC Module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PC-card to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FF"/>
                </a:solidFill>
              </a:rPr>
              <a:t>On-chip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Chip-substrate to HBM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Chip to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D6CFA6B-46C8-B538-3702-308D9E0536CE}"/>
              </a:ext>
            </a:extLst>
          </p:cNvPr>
          <p:cNvCxnSpPr>
            <a:cxnSpLocks/>
            <a:stCxn id="51" idx="3"/>
            <a:endCxn id="60" idx="1"/>
          </p:cNvCxnSpPr>
          <p:nvPr/>
        </p:nvCxnSpPr>
        <p:spPr>
          <a:xfrm flipV="1">
            <a:off x="7968134" y="3966543"/>
            <a:ext cx="786741" cy="18365"/>
          </a:xfrm>
          <a:prstGeom prst="line">
            <a:avLst/>
          </a:prstGeom>
          <a:solidFill>
            <a:schemeClr val="bg1"/>
          </a:solidFill>
          <a:ln w="38100">
            <a:solidFill>
              <a:srgbClr val="FF99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F918B3B-2DD3-6ED0-6B65-4D4D97727962}"/>
              </a:ext>
            </a:extLst>
          </p:cNvPr>
          <p:cNvCxnSpPr>
            <a:cxnSpLocks/>
            <a:stCxn id="51" idx="0"/>
            <a:endCxn id="58" idx="2"/>
          </p:cNvCxnSpPr>
          <p:nvPr/>
        </p:nvCxnSpPr>
        <p:spPr>
          <a:xfrm flipH="1" flipV="1">
            <a:off x="6481989" y="2637641"/>
            <a:ext cx="1" cy="547048"/>
          </a:xfrm>
          <a:prstGeom prst="line">
            <a:avLst/>
          </a:prstGeom>
          <a:solidFill>
            <a:schemeClr val="bg1"/>
          </a:solidFill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99B6A20-4DBE-B11D-F279-DCA38BBBE200}"/>
              </a:ext>
            </a:extLst>
          </p:cNvPr>
          <p:cNvCxnSpPr>
            <a:cxnSpLocks/>
          </p:cNvCxnSpPr>
          <p:nvPr/>
        </p:nvCxnSpPr>
        <p:spPr>
          <a:xfrm flipH="1" flipV="1">
            <a:off x="6477452" y="4770785"/>
            <a:ext cx="1" cy="547048"/>
          </a:xfrm>
          <a:prstGeom prst="line">
            <a:avLst/>
          </a:prstGeom>
          <a:solidFill>
            <a:schemeClr val="bg1"/>
          </a:solidFill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7F07ED3-FED9-C796-C21E-2D0C615680E0}"/>
              </a:ext>
            </a:extLst>
          </p:cNvPr>
          <p:cNvSpPr txBox="1"/>
          <p:nvPr/>
        </p:nvSpPr>
        <p:spPr>
          <a:xfrm>
            <a:off x="2097721" y="1689252"/>
            <a:ext cx="2412840" cy="7386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/>
              <a:t>HBM Stack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Substrate to 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Chip-chip to memory die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B882069-9C50-2717-4F83-DFA9D6FEA034}"/>
              </a:ext>
            </a:extLst>
          </p:cNvPr>
          <p:cNvCxnSpPr>
            <a:cxnSpLocks/>
          </p:cNvCxnSpPr>
          <p:nvPr/>
        </p:nvCxnSpPr>
        <p:spPr>
          <a:xfrm flipV="1">
            <a:off x="4510561" y="2052400"/>
            <a:ext cx="786741" cy="18365"/>
          </a:xfrm>
          <a:prstGeom prst="line">
            <a:avLst/>
          </a:prstGeom>
          <a:solidFill>
            <a:schemeClr val="bg1"/>
          </a:solidFill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3FF2412-6D24-6313-5AB8-A729CA741048}"/>
              </a:ext>
            </a:extLst>
          </p:cNvPr>
          <p:cNvSpPr txBox="1"/>
          <p:nvPr/>
        </p:nvSpPr>
        <p:spPr>
          <a:xfrm>
            <a:off x="9049090" y="1975961"/>
            <a:ext cx="1866217" cy="738664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/>
              <a:t>Switch Module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Chip to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FF"/>
                </a:solidFill>
              </a:rPr>
              <a:t>On-chip networks</a:t>
            </a:r>
            <a:endParaRPr lang="en-US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7DCAC87-3B38-2723-A4BE-BFD6BE33EA40}"/>
              </a:ext>
            </a:extLst>
          </p:cNvPr>
          <p:cNvCxnSpPr>
            <a:cxnSpLocks/>
          </p:cNvCxnSpPr>
          <p:nvPr/>
        </p:nvCxnSpPr>
        <p:spPr>
          <a:xfrm flipH="1" flipV="1">
            <a:off x="9982199" y="2720811"/>
            <a:ext cx="1" cy="5470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BDBD11A-D27C-E4DF-84F0-22303EF541AC}"/>
              </a:ext>
            </a:extLst>
          </p:cNvPr>
          <p:cNvCxnSpPr>
            <a:cxnSpLocks/>
          </p:cNvCxnSpPr>
          <p:nvPr/>
        </p:nvCxnSpPr>
        <p:spPr>
          <a:xfrm flipH="1" flipV="1">
            <a:off x="9982197" y="1391305"/>
            <a:ext cx="1" cy="547048"/>
          </a:xfrm>
          <a:prstGeom prst="line">
            <a:avLst/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16E87B3-CBEC-0FA5-309B-B1B15254321D}"/>
              </a:ext>
            </a:extLst>
          </p:cNvPr>
          <p:cNvSpPr txBox="1"/>
          <p:nvPr/>
        </p:nvSpPr>
        <p:spPr>
          <a:xfrm>
            <a:off x="8536867" y="5071847"/>
            <a:ext cx="2502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FF"/>
                </a:solidFill>
              </a:rPr>
              <a:t>Lots of On &amp; off chip</a:t>
            </a:r>
          </a:p>
          <a:p>
            <a:r>
              <a:rPr lang="en-US" sz="2000" dirty="0">
                <a:solidFill>
                  <a:srgbClr val="FF00FF"/>
                </a:solidFill>
              </a:rPr>
              <a:t>Networks/crossbars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5BCAD2-7921-FD92-9A16-680C82DBCBCB}"/>
              </a:ext>
            </a:extLst>
          </p:cNvPr>
          <p:cNvSpPr/>
          <p:nvPr/>
        </p:nvSpPr>
        <p:spPr>
          <a:xfrm>
            <a:off x="838200" y="2714625"/>
            <a:ext cx="7277783" cy="2402671"/>
          </a:xfrm>
          <a:prstGeom prst="rect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CCC22-0E1B-3294-FE8F-A6C498F8A4AB}"/>
              </a:ext>
            </a:extLst>
          </p:cNvPr>
          <p:cNvSpPr txBox="1"/>
          <p:nvPr/>
        </p:nvSpPr>
        <p:spPr>
          <a:xfrm>
            <a:off x="990600" y="2714625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Processor Module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4C5F3-B281-C12A-850C-D29F3924E1F8}"/>
              </a:ext>
            </a:extLst>
          </p:cNvPr>
          <p:cNvSpPr txBox="1"/>
          <p:nvPr/>
        </p:nvSpPr>
        <p:spPr>
          <a:xfrm>
            <a:off x="669821" y="995699"/>
            <a:ext cx="4455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Same colors = similar functions</a:t>
            </a:r>
          </a:p>
        </p:txBody>
      </p:sp>
    </p:spTree>
    <p:extLst>
      <p:ext uri="{BB962C8B-B14F-4D97-AF65-F5344CB8AC3E}">
        <p14:creationId xmlns:p14="http://schemas.microsoft.com/office/powerpoint/2010/main" val="3348788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66B3-FD25-C66C-AF0F-2C8F098A60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Technology Advances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7FBDE-842E-581E-89AE-BCD68D4C7A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 Quick Subset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EABD7-AB5C-F17D-EDA9-D7559E66097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BA31-3080-CFAC-5FF5-AFCF71E5793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CE503-B3C5-1755-81E5-6C2A81759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6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0E59E-CC86-857F-39DF-59003B96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Operating Voltage – No Free Lunch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0F8705-80D0-58B0-CA8F-82A68B3C7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Lower voltage implies </a:t>
            </a:r>
            <a:r>
              <a:rPr lang="en-US" b="1" i="1" dirty="0">
                <a:solidFill>
                  <a:srgbClr val="00B050"/>
                </a:solidFill>
              </a:rPr>
              <a:t>lower energy per operation </a:t>
            </a:r>
            <a:r>
              <a:rPr lang="en-US" dirty="0"/>
              <a:t>(good)</a:t>
            </a:r>
          </a:p>
          <a:p>
            <a:r>
              <a:rPr lang="en-US" dirty="0"/>
              <a:t>Implies lower clock rates</a:t>
            </a:r>
          </a:p>
          <a:p>
            <a:r>
              <a:rPr lang="en-US" dirty="0"/>
              <a:t>Implies more parallelism needed</a:t>
            </a:r>
          </a:p>
          <a:p>
            <a:r>
              <a:rPr lang="en-US" dirty="0"/>
              <a:t>Requires more paths for interconnect</a:t>
            </a:r>
          </a:p>
          <a:p>
            <a:r>
              <a:rPr lang="en-US" dirty="0"/>
              <a:t>And more data movement</a:t>
            </a:r>
          </a:p>
          <a:p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more power spent in data movement </a:t>
            </a:r>
            <a:r>
              <a:rPr lang="en-US" dirty="0"/>
              <a:t>(bad)</a:t>
            </a:r>
          </a:p>
        </p:txBody>
      </p:sp>
    </p:spTree>
    <p:extLst>
      <p:ext uri="{BB962C8B-B14F-4D97-AF65-F5344CB8AC3E}">
        <p14:creationId xmlns:p14="http://schemas.microsoft.com/office/powerpoint/2010/main" val="247943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A8DB044-C309-E50A-7DB4-4BC1617E1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What About Memory?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22C280-3D9D-B1D7-C4F9-23857D677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0250" y="1300389"/>
            <a:ext cx="6459982" cy="46681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Assume characteristics scale as they did from Peta to Exa</a:t>
            </a:r>
          </a:p>
          <a:p>
            <a:r>
              <a:rPr lang="en-US" dirty="0"/>
              <a:t>Relative capacity dropping</a:t>
            </a:r>
          </a:p>
          <a:p>
            <a:pPr lvl="1"/>
            <a:r>
              <a:rPr lang="en-US" dirty="0"/>
              <a:t>Can problem size scale with flops?</a:t>
            </a:r>
          </a:p>
          <a:p>
            <a:r>
              <a:rPr lang="en-US" dirty="0"/>
              <a:t>Is being able to access a word of memory every 400 flops acceptable?</a:t>
            </a:r>
          </a:p>
          <a:p>
            <a:r>
              <a:rPr lang="en-US" dirty="0"/>
              <a:t>With all the deep cache hierarchies how much extra data transfers between memories are there?</a:t>
            </a:r>
          </a:p>
          <a:p>
            <a:pPr lvl="1"/>
            <a:r>
              <a:rPr lang="en-US" dirty="0"/>
              <a:t>All of which consume power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F28F01F-1E55-E32E-1269-97B3F8E56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61878"/>
              </p:ext>
            </p:extLst>
          </p:nvPr>
        </p:nvGraphicFramePr>
        <p:xfrm>
          <a:off x="406400" y="2117936"/>
          <a:ext cx="5475224" cy="2677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9064">
                  <a:extLst>
                    <a:ext uri="{9D8B030D-6E8A-4147-A177-3AD203B41FA5}">
                      <a16:colId xmlns:a16="http://schemas.microsoft.com/office/drawing/2014/main" val="3954921470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13846246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6208543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912860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Petaflops/s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Exaflops/s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Zflops</a:t>
                      </a:r>
                      <a:r>
                        <a:rPr lang="en-US" dirty="0"/>
                        <a:t>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817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Roadrunner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Frontier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 same ratio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83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Capacity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0.036PB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0.009EB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0.0025ZB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5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Bytes per flops/s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128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Bandwidth (Bytes/s)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0.378PB/s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0.125EB/s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0.04ZB/s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626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Bandwidth per flops/s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73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Flops per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384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883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DA5572E-EFB0-00D7-0D86-4F35F790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Best Modest Gains in PHY/SERDES Energy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BACDD52-ED23-611A-B865-D095B5A9B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872728"/>
              </p:ext>
            </p:extLst>
          </p:nvPr>
        </p:nvGraphicFramePr>
        <p:xfrm>
          <a:off x="381120" y="1718345"/>
          <a:ext cx="10972680" cy="289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36">
                  <a:extLst>
                    <a:ext uri="{9D8B030D-6E8A-4147-A177-3AD203B41FA5}">
                      <a16:colId xmlns:a16="http://schemas.microsoft.com/office/drawing/2014/main" val="851922474"/>
                    </a:ext>
                  </a:extLst>
                </a:gridCol>
                <a:gridCol w="2194536">
                  <a:extLst>
                    <a:ext uri="{9D8B030D-6E8A-4147-A177-3AD203B41FA5}">
                      <a16:colId xmlns:a16="http://schemas.microsoft.com/office/drawing/2014/main" val="2594233160"/>
                    </a:ext>
                  </a:extLst>
                </a:gridCol>
                <a:gridCol w="2194536">
                  <a:extLst>
                    <a:ext uri="{9D8B030D-6E8A-4147-A177-3AD203B41FA5}">
                      <a16:colId xmlns:a16="http://schemas.microsoft.com/office/drawing/2014/main" val="1966931599"/>
                    </a:ext>
                  </a:extLst>
                </a:gridCol>
                <a:gridCol w="2194536">
                  <a:extLst>
                    <a:ext uri="{9D8B030D-6E8A-4147-A177-3AD203B41FA5}">
                      <a16:colId xmlns:a16="http://schemas.microsoft.com/office/drawing/2014/main" val="3823568517"/>
                    </a:ext>
                  </a:extLst>
                </a:gridCol>
                <a:gridCol w="2194536">
                  <a:extLst>
                    <a:ext uri="{9D8B030D-6E8A-4147-A177-3AD203B41FA5}">
                      <a16:colId xmlns:a16="http://schemas.microsoft.com/office/drawing/2014/main" val="38555492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2008 Projection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Recent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425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Movement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76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Chip-chip vertically on </a:t>
                      </a:r>
                    </a:p>
                    <a:p>
                      <a:pPr algn="ctr"/>
                      <a:r>
                        <a:rPr lang="en-US" dirty="0"/>
                        <a:t>Thru Silicon 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0.01pJ/b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973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 range on 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0.018pJ/b/mm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166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Chip-chip copper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2pJ/b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224Gb/s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3pJ/b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ISSCC 2024 Paper 7.3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897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Routed Interconnect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2pJ.b + 1pJ/b per 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503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1.5pJ/b + 0.1pJ/bit for routing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224Gb/s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1.04pJ/b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ISSCC 2024 Paper 7.2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47575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3085D52-F3A0-F30E-4050-E9E941CE18E6}"/>
              </a:ext>
            </a:extLst>
          </p:cNvPr>
          <p:cNvSpPr/>
          <p:nvPr/>
        </p:nvSpPr>
        <p:spPr>
          <a:xfrm>
            <a:off x="257175" y="2428875"/>
            <a:ext cx="4467225" cy="6096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2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D1DBFEA-4B53-19A2-F1F6-B755E240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Thoughts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AFB2A0-958C-3076-B65C-8A89C4B09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59" y="950976"/>
            <a:ext cx="11314117" cy="5568696"/>
          </a:xfrm>
        </p:spPr>
        <p:txBody>
          <a:bodyPr>
            <a:normAutofit lnSpcReduction="10000"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Need to consider more than HPL</a:t>
            </a:r>
          </a:p>
          <a:p>
            <a:r>
              <a:rPr lang="en-US" dirty="0"/>
              <a:t>Solution has to be heterogeneous &amp; hybrid</a:t>
            </a:r>
          </a:p>
          <a:p>
            <a:pPr lvl="1"/>
            <a:r>
              <a:rPr lang="en-US" dirty="0"/>
              <a:t>Integration of “AI” beyond just mixed precision</a:t>
            </a:r>
          </a:p>
          <a:p>
            <a:pPr lvl="1"/>
            <a:r>
              <a:rPr lang="en-US" dirty="0"/>
              <a:t>Need to seriously reconsider “Probabilistic” algorithms</a:t>
            </a:r>
          </a:p>
          <a:p>
            <a:r>
              <a:rPr lang="en-US" dirty="0"/>
              <a:t>More specialized computation will move:</a:t>
            </a:r>
          </a:p>
          <a:p>
            <a:pPr lvl="1"/>
            <a:r>
              <a:rPr lang="en-US" dirty="0"/>
              <a:t>Closer to CPUs on die/module</a:t>
            </a:r>
          </a:p>
          <a:p>
            <a:pPr lvl="1"/>
            <a:r>
              <a:rPr lang="en-US" dirty="0"/>
              <a:t>Further from CPUs into memory and network</a:t>
            </a:r>
          </a:p>
          <a:p>
            <a:r>
              <a:rPr lang="en-US" dirty="0"/>
              <a:t>Levels of parallelism will seriously explode</a:t>
            </a:r>
          </a:p>
          <a:p>
            <a:pPr lvl="1"/>
            <a:r>
              <a:rPr lang="en-US" dirty="0"/>
              <a:t>Places more stress on networking</a:t>
            </a:r>
          </a:p>
          <a:p>
            <a:pPr lvl="1"/>
            <a:r>
              <a:rPr lang="en-US" dirty="0"/>
              <a:t>We cannot afford deep S/W stacks to start computations “over there” </a:t>
            </a:r>
          </a:p>
          <a:p>
            <a:r>
              <a:rPr lang="en-US" dirty="0"/>
              <a:t>Memory system given short shrift</a:t>
            </a:r>
          </a:p>
          <a:p>
            <a:pPr marL="254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12C0272-A5C1-2667-8B3B-3AC3132C5773}"/>
              </a:ext>
            </a:extLst>
          </p:cNvPr>
          <p:cNvGrpSpPr/>
          <p:nvPr/>
        </p:nvGrpSpPr>
        <p:grpSpPr>
          <a:xfrm>
            <a:off x="7827453" y="899491"/>
            <a:ext cx="3307925" cy="2375899"/>
            <a:chOff x="8501940" y="513596"/>
            <a:chExt cx="3307925" cy="2375899"/>
          </a:xfrm>
        </p:grpSpPr>
        <p:pic>
          <p:nvPicPr>
            <p:cNvPr id="3" name="Picture 2" descr="A diagram of a computer network&#10;&#10;Description automatically generated">
              <a:extLst>
                <a:ext uri="{FF2B5EF4-FFF2-40B4-BE49-F238E27FC236}">
                  <a16:creationId xmlns:a16="http://schemas.microsoft.com/office/drawing/2014/main" id="{1866B57C-F59B-DE34-C9CD-8BFBD704C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3015"/>
            <a:stretch/>
          </p:blipFill>
          <p:spPr>
            <a:xfrm>
              <a:off x="8501940" y="513596"/>
              <a:ext cx="3307925" cy="222763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C13A0C-1404-A495-6DD9-F8E963BE1836}"/>
                </a:ext>
              </a:extLst>
            </p:cNvPr>
            <p:cNvSpPr txBox="1"/>
            <p:nvPr/>
          </p:nvSpPr>
          <p:spPr>
            <a:xfrm>
              <a:off x="9688841" y="2581718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Modern HBM</a:t>
              </a: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253B95AD-AB6F-26AA-C78F-563F4E300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Stacking: Reduce Die-Die Energy Cost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1D15DB-3AB4-4F36-601E-F3A2B21DA9AF}"/>
              </a:ext>
            </a:extLst>
          </p:cNvPr>
          <p:cNvGrpSpPr/>
          <p:nvPr/>
        </p:nvGrpSpPr>
        <p:grpSpPr>
          <a:xfrm>
            <a:off x="3412733" y="3800255"/>
            <a:ext cx="3731017" cy="2097338"/>
            <a:chOff x="685801" y="3581453"/>
            <a:chExt cx="4776787" cy="2685203"/>
          </a:xfrm>
        </p:grpSpPr>
        <p:pic>
          <p:nvPicPr>
            <p:cNvPr id="10" name="Picture 9" descr="A diagram of a chip&#10;&#10;Description automatically generated">
              <a:extLst>
                <a:ext uri="{FF2B5EF4-FFF2-40B4-BE49-F238E27FC236}">
                  <a16:creationId xmlns:a16="http://schemas.microsoft.com/office/drawing/2014/main" id="{E09400B3-336E-20E2-E86E-F9710399A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1" y="3581453"/>
              <a:ext cx="4776787" cy="268520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786857-AC0F-47A4-DDD2-2DE49FC98F36}"/>
                </a:ext>
              </a:extLst>
            </p:cNvPr>
            <p:cNvSpPr txBox="1"/>
            <p:nvPr/>
          </p:nvSpPr>
          <p:spPr>
            <a:xfrm>
              <a:off x="1365769" y="5757183"/>
              <a:ext cx="3039882" cy="394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AMD 3D Stacked V-Cache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B7E1B2-44C3-0753-7F03-80666F9F0775}"/>
              </a:ext>
            </a:extLst>
          </p:cNvPr>
          <p:cNvGrpSpPr/>
          <p:nvPr/>
        </p:nvGrpSpPr>
        <p:grpSpPr>
          <a:xfrm>
            <a:off x="3581400" y="710529"/>
            <a:ext cx="3730989" cy="2753825"/>
            <a:chOff x="609599" y="765603"/>
            <a:chExt cx="3730989" cy="2753825"/>
          </a:xfrm>
        </p:grpSpPr>
        <p:pic>
          <p:nvPicPr>
            <p:cNvPr id="14" name="Picture 13" descr="Several pieces of plastic&#10;&#10;Description automatically generated with medium confidence">
              <a:extLst>
                <a:ext uri="{FF2B5EF4-FFF2-40B4-BE49-F238E27FC236}">
                  <a16:creationId xmlns:a16="http://schemas.microsoft.com/office/drawing/2014/main" id="{311BAC6E-7932-C1D4-33ED-E07BCB3E4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599" y="765603"/>
              <a:ext cx="3730989" cy="27538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73E2A3-BF73-31AD-3209-3A5B1FEF4A24}"/>
                </a:ext>
              </a:extLst>
            </p:cNvPr>
            <p:cNvSpPr txBox="1"/>
            <p:nvPr/>
          </p:nvSpPr>
          <p:spPr>
            <a:xfrm>
              <a:off x="2453532" y="2855786"/>
              <a:ext cx="18181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2011 MICRON HMC</a:t>
              </a:r>
            </a:p>
          </p:txBody>
        </p:sp>
      </p:grpSp>
      <p:pic>
        <p:nvPicPr>
          <p:cNvPr id="18" name="Picture 17" descr="A diagram of a computer chip&#10;&#10;Description automatically generated">
            <a:extLst>
              <a:ext uri="{FF2B5EF4-FFF2-40B4-BE49-F238E27FC236}">
                <a16:creationId xmlns:a16="http://schemas.microsoft.com/office/drawing/2014/main" id="{A24993E5-99CA-171D-E7A7-AC6DFDAA3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0" y="3774920"/>
            <a:ext cx="4933950" cy="18913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4ABDE1-AAEA-5345-FD94-D780AC05D970}"/>
              </a:ext>
            </a:extLst>
          </p:cNvPr>
          <p:cNvSpPr txBox="1"/>
          <p:nvPr/>
        </p:nvSpPr>
        <p:spPr>
          <a:xfrm>
            <a:off x="7938427" y="5663315"/>
            <a:ext cx="3760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https://scx2.b-cdn.net/gfx/news/2021/benefits-of-3d-soc-des.jpg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67A5B5-87BC-E8C9-408F-252D79155ADF}"/>
              </a:ext>
            </a:extLst>
          </p:cNvPr>
          <p:cNvGrpSpPr/>
          <p:nvPr/>
        </p:nvGrpSpPr>
        <p:grpSpPr>
          <a:xfrm>
            <a:off x="401946" y="1118678"/>
            <a:ext cx="2683748" cy="1757618"/>
            <a:chOff x="401946" y="1118678"/>
            <a:chExt cx="2683748" cy="1757618"/>
          </a:xfrm>
        </p:grpSpPr>
        <p:pic>
          <p:nvPicPr>
            <p:cNvPr id="25" name="Picture 24" descr="A fountain pen and a rectangular object&#10;&#10;Description automatically generated">
              <a:extLst>
                <a:ext uri="{FF2B5EF4-FFF2-40B4-BE49-F238E27FC236}">
                  <a16:creationId xmlns:a16="http://schemas.microsoft.com/office/drawing/2014/main" id="{5CB15DD9-07CB-5A8B-8782-885E5844B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" t="42755" r="44518" b="15802"/>
            <a:stretch/>
          </p:blipFill>
          <p:spPr>
            <a:xfrm>
              <a:off x="423450" y="1118678"/>
              <a:ext cx="2560320" cy="146304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F85794-875D-6C8C-24F8-3B2C482F873B}"/>
                </a:ext>
              </a:extLst>
            </p:cNvPr>
            <p:cNvSpPr txBox="1"/>
            <p:nvPr/>
          </p:nvSpPr>
          <p:spPr>
            <a:xfrm>
              <a:off x="401946" y="2568519"/>
              <a:ext cx="26837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1990s Irving Sensors Die Stack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46E043-F03E-920C-F1CB-CAEBD5082D18}"/>
              </a:ext>
            </a:extLst>
          </p:cNvPr>
          <p:cNvGrpSpPr/>
          <p:nvPr/>
        </p:nvGrpSpPr>
        <p:grpSpPr>
          <a:xfrm>
            <a:off x="-62905" y="5076718"/>
            <a:ext cx="3258979" cy="1160957"/>
            <a:chOff x="-294878" y="3841855"/>
            <a:chExt cx="3258979" cy="1160957"/>
          </a:xfrm>
        </p:grpSpPr>
        <p:pic>
          <p:nvPicPr>
            <p:cNvPr id="31" name="Picture 30" descr="A diagram of a computer component&#10;&#10;Description automatically generated">
              <a:extLst>
                <a:ext uri="{FF2B5EF4-FFF2-40B4-BE49-F238E27FC236}">
                  <a16:creationId xmlns:a16="http://schemas.microsoft.com/office/drawing/2014/main" id="{7548D5AF-FC3B-7CDC-5DA6-63C917EF0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34883" r="57972" b="41027"/>
            <a:stretch/>
          </p:blipFill>
          <p:spPr>
            <a:xfrm>
              <a:off x="-294878" y="3841855"/>
              <a:ext cx="3220260" cy="115365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2E2B7C-7497-13F0-9DC0-97CF99408491}"/>
                </a:ext>
              </a:extLst>
            </p:cNvPr>
            <p:cNvSpPr txBox="1"/>
            <p:nvPr/>
          </p:nvSpPr>
          <p:spPr>
            <a:xfrm>
              <a:off x="277147" y="4695035"/>
              <a:ext cx="26869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Apple 2012 </a:t>
              </a:r>
              <a:r>
                <a:rPr lang="en-US" b="1" dirty="0" err="1"/>
                <a:t>iphone</a:t>
              </a:r>
              <a:r>
                <a:rPr lang="en-US" b="1" dirty="0"/>
                <a:t> chip stack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B961B5-93BC-C9A6-9FAB-37598E44BA9D}"/>
              </a:ext>
            </a:extLst>
          </p:cNvPr>
          <p:cNvGrpSpPr/>
          <p:nvPr/>
        </p:nvGrpSpPr>
        <p:grpSpPr>
          <a:xfrm>
            <a:off x="-5543" y="3464354"/>
            <a:ext cx="3269042" cy="1194460"/>
            <a:chOff x="-5543" y="3464354"/>
            <a:chExt cx="3269042" cy="1194460"/>
          </a:xfrm>
        </p:grpSpPr>
        <p:pic>
          <p:nvPicPr>
            <p:cNvPr id="37" name="Google Shape;292;p7">
              <a:extLst>
                <a:ext uri="{FF2B5EF4-FFF2-40B4-BE49-F238E27FC236}">
                  <a16:creationId xmlns:a16="http://schemas.microsoft.com/office/drawing/2014/main" id="{3083B379-6F60-304D-D044-220E00594DF1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-5543" y="3464354"/>
              <a:ext cx="3269042" cy="1093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2F2A48-27F0-A7F2-FBA8-E6F5C003C494}"/>
                </a:ext>
              </a:extLst>
            </p:cNvPr>
            <p:cNvSpPr txBox="1"/>
            <p:nvPr/>
          </p:nvSpPr>
          <p:spPr>
            <a:xfrm>
              <a:off x="364772" y="4351037"/>
              <a:ext cx="22156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2008 Exascale Strawman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4789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941C83-6825-8E4C-1A49-6955CBF4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Chiplets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C3B75E-EC74-749B-325A-1AC15D9CB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9501" y="522370"/>
            <a:ext cx="6947224" cy="326551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Chiplet</a:t>
            </a:r>
            <a:r>
              <a:rPr lang="en-US" dirty="0"/>
              <a:t>: Breaking large tiled die into multiple smaller die</a:t>
            </a:r>
          </a:p>
          <a:p>
            <a:pPr lvl="1"/>
            <a:r>
              <a:rPr lang="en-US" dirty="0"/>
              <a:t>And place on substrate not PC</a:t>
            </a:r>
          </a:p>
          <a:p>
            <a:pPr lvl="1"/>
            <a:r>
              <a:rPr lang="en-US" dirty="0"/>
              <a:t>With lower energy per bit transferred</a:t>
            </a:r>
          </a:p>
          <a:p>
            <a:r>
              <a:rPr lang="en-US" dirty="0"/>
              <a:t>Reason: Increase yield =&gt; Lower cost</a:t>
            </a:r>
          </a:p>
          <a:p>
            <a:pPr lvl="1"/>
            <a:r>
              <a:rPr lang="en-US" dirty="0"/>
              <a:t>Also promote “mix &amp; match”</a:t>
            </a:r>
          </a:p>
          <a:p>
            <a:r>
              <a:rPr lang="en-US" dirty="0"/>
              <a:t>Side-effect: Increased off-die contacts</a:t>
            </a:r>
          </a:p>
          <a:p>
            <a:pPr lvl="1"/>
            <a:r>
              <a:rPr lang="en-US" dirty="0"/>
              <a:t>Each will consume energy</a:t>
            </a:r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A9A745-6F6D-2795-5DBD-02753B4E1763}"/>
              </a:ext>
            </a:extLst>
          </p:cNvPr>
          <p:cNvGrpSpPr/>
          <p:nvPr/>
        </p:nvGrpSpPr>
        <p:grpSpPr>
          <a:xfrm>
            <a:off x="714433" y="906611"/>
            <a:ext cx="3668268" cy="2065920"/>
            <a:chOff x="609658" y="3882020"/>
            <a:chExt cx="3668268" cy="2065920"/>
          </a:xfrm>
        </p:grpSpPr>
        <p:pic>
          <p:nvPicPr>
            <p:cNvPr id="9" name="Picture 8" descr="A close up of a computer chip&#10;&#10;Description automatically generated">
              <a:extLst>
                <a:ext uri="{FF2B5EF4-FFF2-40B4-BE49-F238E27FC236}">
                  <a16:creationId xmlns:a16="http://schemas.microsoft.com/office/drawing/2014/main" id="{360B7EC1-8BBF-BD7D-70BD-3899E5BB6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58" y="3882020"/>
              <a:ext cx="3668268" cy="206592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9BD41F-EFD7-8038-146E-69C9C5516E4F}"/>
                </a:ext>
              </a:extLst>
            </p:cNvPr>
            <p:cNvSpPr txBox="1"/>
            <p:nvPr/>
          </p:nvSpPr>
          <p:spPr>
            <a:xfrm>
              <a:off x="1176458" y="3937956"/>
              <a:ext cx="26308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AMD Genoa 12x16C </a:t>
              </a:r>
              <a:r>
                <a:rPr lang="en-US" b="1" dirty="0" err="1">
                  <a:solidFill>
                    <a:schemeClr val="bg1"/>
                  </a:solidFill>
                </a:rPr>
                <a:t>Chiplets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5207FAF-DA45-9082-8990-F6B5BE211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65446"/>
            <a:ext cx="3668268" cy="27538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5652AD-DE99-65B8-2D30-015BC1E76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716" y="3787880"/>
            <a:ext cx="2071195" cy="26178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A4D48-BB47-178C-DAE5-76A039754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277" y="3787880"/>
            <a:ext cx="3208721" cy="25684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C6F241-5FFA-9359-5ADB-49383D7AA252}"/>
              </a:ext>
            </a:extLst>
          </p:cNvPr>
          <p:cNvSpPr txBox="1"/>
          <p:nvPr/>
        </p:nvSpPr>
        <p:spPr>
          <a:xfrm>
            <a:off x="10534650" y="4229100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Torus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1ED86-DED7-B7F9-8FF6-8943F58BDC3E}"/>
              </a:ext>
            </a:extLst>
          </p:cNvPr>
          <p:cNvSpPr txBox="1"/>
          <p:nvPr/>
        </p:nvSpPr>
        <p:spPr>
          <a:xfrm>
            <a:off x="10110443" y="5272612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1D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2F27F2-827D-3E62-AD25-5D01EB6CE40C}"/>
              </a:ext>
            </a:extLst>
          </p:cNvPr>
          <p:cNvSpPr txBox="1"/>
          <p:nvPr/>
        </p:nvSpPr>
        <p:spPr>
          <a:xfrm>
            <a:off x="10213196" y="4804429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AE8A7A-C001-C651-122F-E0616102BD33}"/>
              </a:ext>
            </a:extLst>
          </p:cNvPr>
          <p:cNvSpPr txBox="1"/>
          <p:nvPr/>
        </p:nvSpPr>
        <p:spPr>
          <a:xfrm>
            <a:off x="2391651" y="4650540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die/system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77B4E3-59FD-36A8-5DAA-1C2B9677F4D8}"/>
              </a:ext>
            </a:extLst>
          </p:cNvPr>
          <p:cNvSpPr txBox="1"/>
          <p:nvPr/>
        </p:nvSpPr>
        <p:spPr>
          <a:xfrm>
            <a:off x="2776562" y="3887799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16 die/system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6CDC78-146B-AE3C-0E1F-4C86646FCC77}"/>
              </a:ext>
            </a:extLst>
          </p:cNvPr>
          <p:cNvSpPr txBox="1"/>
          <p:nvPr/>
        </p:nvSpPr>
        <p:spPr>
          <a:xfrm>
            <a:off x="2133228" y="1530119"/>
            <a:ext cx="8723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I/O &amp;</a:t>
            </a:r>
          </a:p>
          <a:p>
            <a:r>
              <a:rPr lang="en-US" b="1" dirty="0">
                <a:solidFill>
                  <a:schemeClr val="bg1"/>
                </a:solidFill>
              </a:rPr>
              <a:t>Memory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Chiplet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855434-4149-D39C-AE0C-1F822A8FAF2A}"/>
              </a:ext>
            </a:extLst>
          </p:cNvPr>
          <p:cNvSpPr txBox="1"/>
          <p:nvPr/>
        </p:nvSpPr>
        <p:spPr>
          <a:xfrm>
            <a:off x="1849031" y="2602705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Silicon Interposer</a:t>
            </a:r>
          </a:p>
        </p:txBody>
      </p:sp>
    </p:spTree>
    <p:extLst>
      <p:ext uri="{BB962C8B-B14F-4D97-AF65-F5344CB8AC3E}">
        <p14:creationId xmlns:p14="http://schemas.microsoft.com/office/powerpoint/2010/main" val="2723941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2FCEA78-FB21-5077-3803-338C10BBC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ISSCC 2024 – New Architectures Sessions &amp; Forums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837886-7E12-787A-3EFD-0DCA89BBB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15: Embedded Memories &amp; </a:t>
            </a:r>
            <a:r>
              <a:rPr lang="en-US" dirty="0" err="1"/>
              <a:t>Ising</a:t>
            </a:r>
            <a:r>
              <a:rPr lang="en-US" dirty="0"/>
              <a:t> Computing</a:t>
            </a:r>
          </a:p>
          <a:p>
            <a:r>
              <a:rPr lang="en-US" dirty="0"/>
              <a:t>17: Emerging Sensing and Computing Technologies</a:t>
            </a:r>
          </a:p>
          <a:p>
            <a:r>
              <a:rPr lang="en-US" dirty="0"/>
              <a:t>20: Machine Learning Accelerators</a:t>
            </a:r>
          </a:p>
          <a:p>
            <a:r>
              <a:rPr lang="en-US" dirty="0"/>
              <a:t>29: ICs for Quantum Technologies</a:t>
            </a:r>
          </a:p>
          <a:p>
            <a:r>
              <a:rPr lang="en-US" dirty="0"/>
              <a:t>30: Domain-Specific Computing and Digital Accelerators</a:t>
            </a:r>
          </a:p>
          <a:p>
            <a:r>
              <a:rPr lang="en-US" dirty="0"/>
              <a:t>34: Compute-In-Memory</a:t>
            </a:r>
          </a:p>
          <a:p>
            <a:r>
              <a:rPr lang="en-US" dirty="0"/>
              <a:t>F1: Efficient </a:t>
            </a:r>
            <a:r>
              <a:rPr lang="en-US" dirty="0" err="1"/>
              <a:t>Chiplets</a:t>
            </a:r>
            <a:r>
              <a:rPr lang="en-US" dirty="0"/>
              <a:t> and Die-to-Die Communications</a:t>
            </a:r>
          </a:p>
          <a:p>
            <a:r>
              <a:rPr lang="en-US" dirty="0"/>
              <a:t>F2: Energy-Efficient AI-Computing Systems for Large-Language Models</a:t>
            </a:r>
          </a:p>
          <a:p>
            <a:r>
              <a:rPr lang="en-US" dirty="0"/>
              <a:t>F3: Digitally Enhanced Analog Circuits</a:t>
            </a:r>
          </a:p>
        </p:txBody>
      </p:sp>
    </p:spTree>
    <p:extLst>
      <p:ext uri="{BB962C8B-B14F-4D97-AF65-F5344CB8AC3E}">
        <p14:creationId xmlns:p14="http://schemas.microsoft.com/office/powerpoint/2010/main" val="325055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1031C36-8DA6-A6FF-CA79-039E1AD6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Novel In-Memory Accelerators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BDBD1-2918-709C-AA71-84CA52F29E5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998C4-2511-0E5E-472B-92596DB531C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F7196-4DFD-2ED3-C152-219C835CAC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9CC67F-A6F6-4D67-D5EE-8F51C392D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87" y="1259563"/>
            <a:ext cx="2455438" cy="19418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90440A-55C7-23CB-E380-E9E37D52D837}"/>
              </a:ext>
            </a:extLst>
          </p:cNvPr>
          <p:cNvSpPr txBox="1"/>
          <p:nvPr/>
        </p:nvSpPr>
        <p:spPr>
          <a:xfrm>
            <a:off x="486607" y="3129262"/>
            <a:ext cx="2507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SRAM ISING In-memory Optimizer (ISSCC 2024 15.5)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21E4F7B-4FC3-A646-0DBE-ED9753D8F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333" y="1143026"/>
            <a:ext cx="3889917" cy="20646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9AD795-6F44-D162-CF82-3DD582E74BCD}"/>
              </a:ext>
            </a:extLst>
          </p:cNvPr>
          <p:cNvSpPr txBox="1"/>
          <p:nvPr/>
        </p:nvSpPr>
        <p:spPr>
          <a:xfrm>
            <a:off x="3992530" y="3129262"/>
            <a:ext cx="2507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Post Quantum Crypto-processor (ISSCC 2024 16.2)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C778BEE-A83A-182F-6F4C-54316A5BB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864" y="1259563"/>
            <a:ext cx="2232519" cy="19466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927C9E-BE0F-23B4-1021-2052FC67449B}"/>
              </a:ext>
            </a:extLst>
          </p:cNvPr>
          <p:cNvSpPr txBox="1"/>
          <p:nvPr/>
        </p:nvSpPr>
        <p:spPr>
          <a:xfrm>
            <a:off x="6808516" y="3129262"/>
            <a:ext cx="2507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74TF/s BF16 Compute-In-Memory for Diffusion Models (ISSCC 2024 20.2)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89346A9-0724-5A24-2072-EA434C2C0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5730" y="1215188"/>
            <a:ext cx="2431390" cy="191407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260D9F-62C6-9F13-E073-99006787A59A}"/>
              </a:ext>
            </a:extLst>
          </p:cNvPr>
          <p:cNvSpPr txBox="1"/>
          <p:nvPr/>
        </p:nvSpPr>
        <p:spPr>
          <a:xfrm>
            <a:off x="9273198" y="3129262"/>
            <a:ext cx="27431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Compute-In-Memory  PINN</a:t>
            </a:r>
          </a:p>
          <a:p>
            <a:r>
              <a:rPr lang="en-US" sz="1100" dirty="0"/>
              <a:t>(ISSCC 2024 20.4)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E59DCB4-19FE-F87E-34FA-7CD643505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87" y="3560149"/>
            <a:ext cx="2743200" cy="213921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36D468-7DE1-2C6F-7D59-6FD201963460}"/>
              </a:ext>
            </a:extLst>
          </p:cNvPr>
          <p:cNvSpPr txBox="1"/>
          <p:nvPr/>
        </p:nvSpPr>
        <p:spPr>
          <a:xfrm>
            <a:off x="527660" y="5642812"/>
            <a:ext cx="27431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Compute-In-Memory  Spiking Neural Net</a:t>
            </a:r>
          </a:p>
          <a:p>
            <a:r>
              <a:rPr lang="en-US" sz="1100" dirty="0"/>
              <a:t>(ISSCC 2024 30.2)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1CAFC-6045-A329-C8A4-A35B22EE4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9602" y="3558961"/>
            <a:ext cx="2663028" cy="21903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4E9F6-840C-09B4-91BB-4D06B7CED3E1}"/>
              </a:ext>
            </a:extLst>
          </p:cNvPr>
          <p:cNvSpPr txBox="1"/>
          <p:nvPr/>
        </p:nvSpPr>
        <p:spPr>
          <a:xfrm>
            <a:off x="3318267" y="5642812"/>
            <a:ext cx="27431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Compute-In-Memory  SAT Solver</a:t>
            </a:r>
          </a:p>
          <a:p>
            <a:r>
              <a:rPr lang="en-US" sz="1100" dirty="0"/>
              <a:t>(ISSCC 2024 30.3)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75F15A-4376-E8C3-7E0C-CC655998B6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558961"/>
            <a:ext cx="3061538" cy="21560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115CE5-7678-1F07-3C8B-F5F0D46651DB}"/>
              </a:ext>
            </a:extLst>
          </p:cNvPr>
          <p:cNvSpPr txBox="1"/>
          <p:nvPr/>
        </p:nvSpPr>
        <p:spPr>
          <a:xfrm>
            <a:off x="6373162" y="5642812"/>
            <a:ext cx="2507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In-Memory Annealing Processor</a:t>
            </a:r>
          </a:p>
          <a:p>
            <a:r>
              <a:rPr lang="en-US" sz="1100" dirty="0"/>
              <a:t>(ISSCC 2024 30.4)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D2610-E0F4-1432-E87F-9F267A6B062F}"/>
              </a:ext>
            </a:extLst>
          </p:cNvPr>
          <p:cNvSpPr txBox="1"/>
          <p:nvPr/>
        </p:nvSpPr>
        <p:spPr>
          <a:xfrm>
            <a:off x="9239906" y="5642812"/>
            <a:ext cx="2507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Compute-in-Memory with 31.2TFLOPS/W(ISSCC 2024 34.8)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E045CE-CA3F-19C4-ACD5-B877FA2833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4334" y="3561127"/>
            <a:ext cx="2547855" cy="20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8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E935-76E2-64C0-D840-46535B15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Observation: Evolution of Challenges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188368-95E1-188A-4B3B-EABFEC53A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173" y="896010"/>
            <a:ext cx="11677650" cy="553199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2000: DOE Report </a:t>
            </a:r>
            <a:r>
              <a:rPr lang="en-US" dirty="0"/>
              <a:t>“Scientific Discovery through Adv.  Computing”</a:t>
            </a:r>
          </a:p>
          <a:p>
            <a:pPr lvl="1"/>
            <a:r>
              <a:rPr lang="en-US" dirty="0"/>
              <a:t>Beginning of ubiquitous parallelism</a:t>
            </a:r>
          </a:p>
          <a:p>
            <a:pPr lvl="1"/>
            <a:r>
              <a:rPr lang="en-US" dirty="0"/>
              <a:t>Challenge: Make full use of terascale </a:t>
            </a:r>
          </a:p>
          <a:p>
            <a:pPr lvl="1"/>
            <a:r>
              <a:rPr lang="en-US" b="1" dirty="0"/>
              <a:t>Critical issues</a:t>
            </a:r>
            <a:r>
              <a:rPr lang="en-US" dirty="0"/>
              <a:t>: performance, portability, adaptability</a:t>
            </a:r>
          </a:p>
          <a:p>
            <a:pPr lvl="2"/>
            <a:r>
              <a:rPr lang="en-US" dirty="0"/>
              <a:t>Sim codes 5%-10% of peak – and decreases with parallelism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2008 Exascale Study: Need much tighter tie-in to architecture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Design for energy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B35CED-65A3-F1CD-4D70-7D30ADA63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8" y="2695074"/>
            <a:ext cx="5954133" cy="2826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966D2-3A78-473D-EF4A-43355587EFA5}"/>
              </a:ext>
            </a:extLst>
          </p:cNvPr>
          <p:cNvSpPr txBox="1"/>
          <p:nvPr/>
        </p:nvSpPr>
        <p:spPr>
          <a:xfrm>
            <a:off x="7269560" y="3105152"/>
            <a:ext cx="39421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E,g</a:t>
            </a:r>
            <a:r>
              <a:rPr lang="en-US" sz="1800" dirty="0"/>
              <a:t>. Computing energy of Iso-octane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275M nonlinear 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Iterative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2.5PB between processors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15 TB to disk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30 </a:t>
            </a:r>
            <a:r>
              <a:rPr lang="en-US" sz="1800" dirty="0" err="1"/>
              <a:t>PFlops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72822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4709-99EC-4755-1D45-4D9A467D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Spiking Neural Net Accelerators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D0FAAD-2CA6-6A6F-FB7B-AD604E5F0F3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74D1B-F0CD-8DD9-93E3-16D28C12DE1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468CE-BA1E-078C-CE5D-D222E7352A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53D81DF-86ED-67F7-B322-2A56E54EB1A8}"/>
              </a:ext>
            </a:extLst>
          </p:cNvPr>
          <p:cNvGrpSpPr/>
          <p:nvPr/>
        </p:nvGrpSpPr>
        <p:grpSpPr>
          <a:xfrm>
            <a:off x="10058400" y="953589"/>
            <a:ext cx="1971675" cy="2258120"/>
            <a:chOff x="838200" y="1143025"/>
            <a:chExt cx="1971675" cy="2258120"/>
          </a:xfrm>
        </p:grpSpPr>
        <p:pic>
          <p:nvPicPr>
            <p:cNvPr id="7" name="Picture 6" descr="A close-up of a blue square&#10;&#10;Description automatically generated">
              <a:extLst>
                <a:ext uri="{FF2B5EF4-FFF2-40B4-BE49-F238E27FC236}">
                  <a16:creationId xmlns:a16="http://schemas.microsoft.com/office/drawing/2014/main" id="{89056952-BF23-52A1-E1AF-7993AB613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3281" r="6172"/>
            <a:stretch/>
          </p:blipFill>
          <p:spPr>
            <a:xfrm>
              <a:off x="838200" y="1143025"/>
              <a:ext cx="1971675" cy="195034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DC5235-C109-B24C-55CF-118A9E3B2902}"/>
                </a:ext>
              </a:extLst>
            </p:cNvPr>
            <p:cNvSpPr txBox="1"/>
            <p:nvPr/>
          </p:nvSpPr>
          <p:spPr>
            <a:xfrm>
              <a:off x="1190530" y="3093368"/>
              <a:ext cx="6335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IMEC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2E8325-E4D7-20E1-A1E6-195F6DD0F613}"/>
              </a:ext>
            </a:extLst>
          </p:cNvPr>
          <p:cNvGrpSpPr/>
          <p:nvPr/>
        </p:nvGrpSpPr>
        <p:grpSpPr>
          <a:xfrm>
            <a:off x="460919" y="795618"/>
            <a:ext cx="4261921" cy="2395891"/>
            <a:chOff x="2895599" y="1005254"/>
            <a:chExt cx="4261921" cy="2395891"/>
          </a:xfrm>
        </p:grpSpPr>
        <p:pic>
          <p:nvPicPr>
            <p:cNvPr id="10" name="Picture 9" descr="A diagram of a computer&#10;&#10;Description automatically generated">
              <a:extLst>
                <a:ext uri="{FF2B5EF4-FFF2-40B4-BE49-F238E27FC236}">
                  <a16:creationId xmlns:a16="http://schemas.microsoft.com/office/drawing/2014/main" id="{CCDCB0E9-78B8-31A4-07A3-4849CD8D3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599" y="1005254"/>
              <a:ext cx="4261921" cy="239589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1A2D95-9FFF-58A4-B6BA-4B5DF1D3CC8F}"/>
                </a:ext>
              </a:extLst>
            </p:cNvPr>
            <p:cNvSpPr txBox="1"/>
            <p:nvPr/>
          </p:nvSpPr>
          <p:spPr>
            <a:xfrm>
              <a:off x="3971925" y="1381150"/>
              <a:ext cx="5229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Intel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96CA83-3BDF-6020-A0C9-85D4144B28D7}"/>
              </a:ext>
            </a:extLst>
          </p:cNvPr>
          <p:cNvGrpSpPr/>
          <p:nvPr/>
        </p:nvGrpSpPr>
        <p:grpSpPr>
          <a:xfrm>
            <a:off x="3111793" y="3543608"/>
            <a:ext cx="4379765" cy="2372469"/>
            <a:chOff x="7083958" y="917996"/>
            <a:chExt cx="4379765" cy="2372469"/>
          </a:xfrm>
        </p:grpSpPr>
        <p:pic>
          <p:nvPicPr>
            <p:cNvPr id="12" name="Picture 11" descr="A diagram of a cluster&#10;&#10;Description automatically generated">
              <a:extLst>
                <a:ext uri="{FF2B5EF4-FFF2-40B4-BE49-F238E27FC236}">
                  <a16:creationId xmlns:a16="http://schemas.microsoft.com/office/drawing/2014/main" id="{15375FB2-ADF3-7709-0514-053FDEDCC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3958" y="917996"/>
              <a:ext cx="4261921" cy="237246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7D67FF-FCE2-C6DD-BEFF-BFB974CC0519}"/>
                </a:ext>
              </a:extLst>
            </p:cNvPr>
            <p:cNvSpPr txBox="1"/>
            <p:nvPr/>
          </p:nvSpPr>
          <p:spPr>
            <a:xfrm>
              <a:off x="9486900" y="1314450"/>
              <a:ext cx="1976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Renesas  8.8TOPS/W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7702A0-67F2-78BF-6325-8A626B036CF6}"/>
              </a:ext>
            </a:extLst>
          </p:cNvPr>
          <p:cNvGrpSpPr/>
          <p:nvPr/>
        </p:nvGrpSpPr>
        <p:grpSpPr>
          <a:xfrm>
            <a:off x="838200" y="3401155"/>
            <a:ext cx="2057399" cy="2942333"/>
            <a:chOff x="838200" y="3429000"/>
            <a:chExt cx="2057399" cy="2942333"/>
          </a:xfrm>
        </p:grpSpPr>
        <p:pic>
          <p:nvPicPr>
            <p:cNvPr id="20" name="Picture 19" descr="A diagram of a rectangular object&#10;&#10;Description automatically generated">
              <a:extLst>
                <a:ext uri="{FF2B5EF4-FFF2-40B4-BE49-F238E27FC236}">
                  <a16:creationId xmlns:a16="http://schemas.microsoft.com/office/drawing/2014/main" id="{EA9DAE38-B3AD-476D-9A76-F9CD797D6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3429000"/>
              <a:ext cx="1939353" cy="264953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B6B3AF-9847-DCB5-7BF2-F13246FB8D6B}"/>
                </a:ext>
              </a:extLst>
            </p:cNvPr>
            <p:cNvSpPr txBox="1"/>
            <p:nvPr/>
          </p:nvSpPr>
          <p:spPr>
            <a:xfrm>
              <a:off x="1096709" y="6063556"/>
              <a:ext cx="17988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BrainScale</a:t>
              </a:r>
              <a:r>
                <a:rPr lang="en-US" dirty="0"/>
                <a:t> S-2 Chip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7E5173-097C-FEAC-FBB8-99F1D0252CAC}"/>
              </a:ext>
            </a:extLst>
          </p:cNvPr>
          <p:cNvGrpSpPr/>
          <p:nvPr/>
        </p:nvGrpSpPr>
        <p:grpSpPr>
          <a:xfrm>
            <a:off x="7791514" y="3507359"/>
            <a:ext cx="3318151" cy="2794720"/>
            <a:chOff x="2777553" y="3551499"/>
            <a:chExt cx="3318151" cy="2794720"/>
          </a:xfrm>
        </p:grpSpPr>
        <p:pic>
          <p:nvPicPr>
            <p:cNvPr id="25" name="Picture 24" descr="A close-up of a square&#10;&#10;Description automatically generated">
              <a:extLst>
                <a:ext uri="{FF2B5EF4-FFF2-40B4-BE49-F238E27FC236}">
                  <a16:creationId xmlns:a16="http://schemas.microsoft.com/office/drawing/2014/main" id="{B27E62DC-38B9-9A8B-6701-569E78950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3133" t="6342" r="13133" b="-6342"/>
            <a:stretch/>
          </p:blipFill>
          <p:spPr>
            <a:xfrm>
              <a:off x="2777553" y="3551499"/>
              <a:ext cx="3258840" cy="277001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A81E47-8819-D370-F74D-75F5B88ADCD4}"/>
                </a:ext>
              </a:extLst>
            </p:cNvPr>
            <p:cNvSpPr txBox="1"/>
            <p:nvPr/>
          </p:nvSpPr>
          <p:spPr>
            <a:xfrm>
              <a:off x="3335012" y="6038442"/>
              <a:ext cx="27606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Cerebras</a:t>
              </a:r>
              <a:r>
                <a:rPr lang="en-US" dirty="0"/>
                <a:t> Trillion Transistor Chip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D4BBF4F-C64D-B32A-AA5A-AD4488126F4D}"/>
              </a:ext>
            </a:extLst>
          </p:cNvPr>
          <p:cNvGrpSpPr/>
          <p:nvPr/>
        </p:nvGrpSpPr>
        <p:grpSpPr>
          <a:xfrm>
            <a:off x="4722840" y="941923"/>
            <a:ext cx="5345729" cy="2471077"/>
            <a:chOff x="6070677" y="3551499"/>
            <a:chExt cx="5345729" cy="24710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F42B1D9-A5B6-DFCD-94E2-94F888554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73636" y="3551499"/>
              <a:ext cx="2242770" cy="247107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C8B2D53-2906-03EE-F351-9043C5C7C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0677" y="3551499"/>
              <a:ext cx="3068674" cy="190773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96D4C0-00EA-D8D5-69E6-9FADE6B5E47A}"/>
                </a:ext>
              </a:extLst>
            </p:cNvPr>
            <p:cNvSpPr txBox="1"/>
            <p:nvPr/>
          </p:nvSpPr>
          <p:spPr>
            <a:xfrm>
              <a:off x="6803695" y="5469368"/>
              <a:ext cx="18069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IBM </a:t>
              </a:r>
              <a:r>
                <a:rPr lang="en-US" dirty="0" err="1"/>
                <a:t>TrueNorth</a:t>
              </a:r>
              <a:r>
                <a:rPr lang="en-US" dirty="0"/>
                <a:t> </a:t>
              </a:r>
              <a:r>
                <a:rPr lang="en-US" dirty="0" err="1"/>
                <a:t>CHip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2687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3F846-7EB9-8C3D-C4FE-31A9FD068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1AC6-4DCC-4E28-26A4-283FD274E1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Diving into Cross Node Communication Costs</a:t>
            </a:r>
            <a:br>
              <a:rPr lang="en-US" dirty="0"/>
            </a:br>
            <a:r>
              <a:rPr lang="en-US" dirty="0"/>
              <a:t>in Parallel Codes</a:t>
            </a:r>
            <a:br>
              <a:rPr lang="en-US" dirty="0"/>
            </a:br>
            <a:r>
              <a:rPr lang="en-US" dirty="0"/>
              <a:t>- and Their Energy Impact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98584-9257-F760-8912-114B7F637E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89026-710D-5903-A429-DBC48C7D304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A3563-219E-1177-AA3D-EFF5BF081F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88AFE-DB3C-86EA-6EB6-96D7C40B1C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01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7609-9597-AEE0-47CB-D4EE36EB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Effects of Imperfect Parallel Scaling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EACAD9-8922-EF29-7381-CCA773F03CE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C315BC-25F4-95B4-1DD0-310530B04FC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D2421-1451-A1EF-4DC4-E4CFFE52D0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C8C47-159C-3005-8D78-D8E02D096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9" y="995840"/>
            <a:ext cx="11891722" cy="513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2A3F2A-4B31-50F4-496A-7D6364FC56A2}"/>
              </a:ext>
            </a:extLst>
          </p:cNvPr>
          <p:cNvSpPr txBox="1"/>
          <p:nvPr/>
        </p:nvSpPr>
        <p:spPr>
          <a:xfrm>
            <a:off x="1637097" y="4762500"/>
            <a:ext cx="9307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0000FF"/>
                </a:solidFill>
              </a:rPr>
              <a:t>Underlying Problem</a:t>
            </a:r>
            <a:r>
              <a:rPr lang="en-US" sz="2800" b="1" dirty="0">
                <a:solidFill>
                  <a:srgbClr val="0000FF"/>
                </a:solidFill>
              </a:rPr>
              <a:t>: Growing Transient Computation</a:t>
            </a:r>
          </a:p>
        </p:txBody>
      </p:sp>
    </p:spTree>
    <p:extLst>
      <p:ext uri="{BB962C8B-B14F-4D97-AF65-F5344CB8AC3E}">
        <p14:creationId xmlns:p14="http://schemas.microsoft.com/office/powerpoint/2010/main" val="311312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FD146-ACAC-339C-4F2F-9F5942B8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722890"/>
          </a:xfrm>
        </p:spPr>
        <p:txBody>
          <a:bodyPr>
            <a:normAutofit fontScale="90000"/>
          </a:bodyPr>
          <a:lstStyle/>
          <a:p>
            <a:r>
              <a:rPr lang="en-US" dirty="0"/>
              <a:t>Amdahl Model and a </a:t>
            </a:r>
            <a:r>
              <a:rPr lang="en-US" i="1" u="sng" dirty="0"/>
              <a:t>Time-Energy Trajectory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F70483-1D80-43D6-EA32-03994AF94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649" y="3429000"/>
            <a:ext cx="5406151" cy="2946439"/>
          </a:xfrm>
        </p:spPr>
        <p:txBody>
          <a:bodyPr/>
          <a:lstStyle/>
          <a:p>
            <a:r>
              <a:rPr lang="en-US" dirty="0"/>
              <a:t>Time = A + B/N (N= # nodes)</a:t>
            </a:r>
          </a:p>
          <a:p>
            <a:pPr lvl="1"/>
            <a:r>
              <a:rPr lang="en-US" dirty="0"/>
              <a:t>A = single node serial time</a:t>
            </a:r>
          </a:p>
          <a:p>
            <a:pPr lvl="1"/>
            <a:r>
              <a:rPr lang="en-US" dirty="0"/>
              <a:t>B = single  node parallelizable time</a:t>
            </a:r>
          </a:p>
          <a:p>
            <a:pPr lvl="1"/>
            <a:r>
              <a:rPr lang="en-US" dirty="0"/>
              <a:t>Asymptotic speedup = (A+B)/A</a:t>
            </a:r>
          </a:p>
          <a:p>
            <a:r>
              <a:rPr lang="en-US" dirty="0"/>
              <a:t>B = 0 is “No parallelism”</a:t>
            </a:r>
          </a:p>
          <a:p>
            <a:r>
              <a:rPr lang="en-US" dirty="0"/>
              <a:t>A = 0 is “Perfectly Parallelizable”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69EE65-18D8-332B-6FA2-BA77401E974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35040" y="3429000"/>
            <a:ext cx="5888736" cy="2965529"/>
          </a:xfrm>
        </p:spPr>
        <p:txBody>
          <a:bodyPr>
            <a:normAutofit/>
          </a:bodyPr>
          <a:lstStyle/>
          <a:p>
            <a:r>
              <a:rPr lang="en-US" dirty="0"/>
              <a:t>Each line: Same A,B values but with different # of nodes</a:t>
            </a:r>
          </a:p>
          <a:p>
            <a:pPr lvl="1"/>
            <a:r>
              <a:rPr lang="en-US" dirty="0"/>
              <a:t>(1,1): time with a single node</a:t>
            </a:r>
          </a:p>
          <a:p>
            <a:pPr lvl="1"/>
            <a:r>
              <a:rPr lang="en-US" dirty="0"/>
              <a:t>Large marker = 128 nodes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Red line</a:t>
            </a:r>
            <a:r>
              <a:rPr lang="en-US" dirty="0"/>
              <a:t>: more nodes just cost energy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Blue line</a:t>
            </a:r>
            <a:r>
              <a:rPr lang="en-US" dirty="0"/>
              <a:t>: more nodes speeds up perfectly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C0DE53-87CF-B419-35F1-2B9822B3FE8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E7EB2-6993-6EAF-EC6A-9E27B3B4A4E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D8617-19E8-FFFB-4CFA-3A11C34D04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7E444-E361-82F1-E8E3-2D60553C0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50" y="675132"/>
            <a:ext cx="4573524" cy="2753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407963-3BC0-A403-D396-B0BEB9FAA217}"/>
              </a:ext>
            </a:extLst>
          </p:cNvPr>
          <p:cNvSpPr txBox="1"/>
          <p:nvPr/>
        </p:nvSpPr>
        <p:spPr>
          <a:xfrm>
            <a:off x="3715352" y="827772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parallelism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5C1B42-B13D-6CEC-A48B-1C694343AB12}"/>
              </a:ext>
            </a:extLst>
          </p:cNvPr>
          <p:cNvSpPr txBox="1"/>
          <p:nvPr/>
        </p:nvSpPr>
        <p:spPr>
          <a:xfrm>
            <a:off x="1755259" y="2543796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No serial component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F862C83-0AAA-2921-48B4-73FFC17744A8}"/>
              </a:ext>
            </a:extLst>
          </p:cNvPr>
          <p:cNvSpPr/>
          <p:nvPr/>
        </p:nvSpPr>
        <p:spPr>
          <a:xfrm>
            <a:off x="3719924" y="1199761"/>
            <a:ext cx="374904" cy="1497923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F34263-667A-C1A0-C896-EB429B7E38D7}"/>
              </a:ext>
            </a:extLst>
          </p:cNvPr>
          <p:cNvSpPr txBox="1"/>
          <p:nvPr/>
        </p:nvSpPr>
        <p:spPr>
          <a:xfrm>
            <a:off x="3907376" y="1681601"/>
            <a:ext cx="1191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Some serial</a:t>
            </a:r>
          </a:p>
          <a:p>
            <a:r>
              <a:rPr lang="en-US" b="1" dirty="0">
                <a:solidFill>
                  <a:srgbClr val="00B050"/>
                </a:solidFill>
              </a:rPr>
              <a:t>component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F66AD-E5CD-D5E5-40F7-DF2550F8BB22}"/>
              </a:ext>
            </a:extLst>
          </p:cNvPr>
          <p:cNvSpPr txBox="1"/>
          <p:nvPr/>
        </p:nvSpPr>
        <p:spPr>
          <a:xfrm>
            <a:off x="2302263" y="587257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A+B/A=1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3E454E-8B44-F5C7-3249-3673EBEFC706}"/>
              </a:ext>
            </a:extLst>
          </p:cNvPr>
          <p:cNvSpPr txBox="1"/>
          <p:nvPr/>
        </p:nvSpPr>
        <p:spPr>
          <a:xfrm>
            <a:off x="2363960" y="947270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A+B/A =3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87B062-242B-8C7D-8F35-8468449AA8D1}"/>
              </a:ext>
            </a:extLst>
          </p:cNvPr>
          <p:cNvSpPr txBox="1"/>
          <p:nvPr/>
        </p:nvSpPr>
        <p:spPr>
          <a:xfrm>
            <a:off x="2641366" y="1410230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A+B/A =10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9F9F52-51DE-1469-C2DE-E5AC41441AD7}"/>
              </a:ext>
            </a:extLst>
          </p:cNvPr>
          <p:cNvSpPr txBox="1"/>
          <p:nvPr/>
        </p:nvSpPr>
        <p:spPr>
          <a:xfrm>
            <a:off x="2776938" y="1854632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900"/>
                </a:solidFill>
              </a:rPr>
              <a:t>A+B/A =100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39B2A3-8B73-EA63-40D1-A2375371E2D1}"/>
              </a:ext>
            </a:extLst>
          </p:cNvPr>
          <p:cNvSpPr txBox="1"/>
          <p:nvPr/>
        </p:nvSpPr>
        <p:spPr>
          <a:xfrm>
            <a:off x="2323002" y="2122269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A = 0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E287EA7-57F1-F785-3813-A82C11A1DB39}"/>
              </a:ext>
            </a:extLst>
          </p:cNvPr>
          <p:cNvGrpSpPr/>
          <p:nvPr/>
        </p:nvGrpSpPr>
        <p:grpSpPr>
          <a:xfrm>
            <a:off x="6019800" y="675373"/>
            <a:ext cx="4727096" cy="2753868"/>
            <a:chOff x="6019800" y="675373"/>
            <a:chExt cx="4727096" cy="275386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CFD16F-C583-F5F9-01A7-EAE1204CD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800" y="675373"/>
              <a:ext cx="4582668" cy="275386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D27D49B-CAF9-E600-2547-D36957B4A036}"/>
                </a:ext>
              </a:extLst>
            </p:cNvPr>
            <p:cNvSpPr txBox="1"/>
            <p:nvPr/>
          </p:nvSpPr>
          <p:spPr>
            <a:xfrm>
              <a:off x="9427304" y="1284609"/>
              <a:ext cx="13195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No parallelism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40B574-CF97-E946-2647-77FDCC8AECAD}"/>
                </a:ext>
              </a:extLst>
            </p:cNvPr>
            <p:cNvSpPr txBox="1"/>
            <p:nvPr/>
          </p:nvSpPr>
          <p:spPr>
            <a:xfrm>
              <a:off x="7398063" y="2050932"/>
              <a:ext cx="1997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Perfectly Parallelizable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B519E9-9785-8C01-C1E8-8B79D19B625E}"/>
                </a:ext>
              </a:extLst>
            </p:cNvPr>
            <p:cNvSpPr txBox="1"/>
            <p:nvPr/>
          </p:nvSpPr>
          <p:spPr>
            <a:xfrm>
              <a:off x="6823813" y="996051"/>
              <a:ext cx="11913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Some serial</a:t>
              </a:r>
            </a:p>
            <a:p>
              <a:r>
                <a:rPr lang="en-US" b="1" dirty="0">
                  <a:solidFill>
                    <a:srgbClr val="00B050"/>
                  </a:solidFill>
                </a:rPr>
                <a:t>component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5A0D73-D918-994B-8D6B-84490D926359}"/>
                </a:ext>
              </a:extLst>
            </p:cNvPr>
            <p:cNvSpPr txBox="1"/>
            <p:nvPr/>
          </p:nvSpPr>
          <p:spPr>
            <a:xfrm>
              <a:off x="9413586" y="1002130"/>
              <a:ext cx="9316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A+B/A=1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FF34BF1-D37C-1E60-7F53-B45078F3D433}"/>
                </a:ext>
              </a:extLst>
            </p:cNvPr>
            <p:cNvSpPr txBox="1"/>
            <p:nvPr/>
          </p:nvSpPr>
          <p:spPr>
            <a:xfrm>
              <a:off x="8544951" y="1019662"/>
              <a:ext cx="9813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</a:rPr>
                <a:t>A+B/A =3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757176-3886-83C2-A901-02639C455CB6}"/>
                </a:ext>
              </a:extLst>
            </p:cNvPr>
            <p:cNvSpPr txBox="1"/>
            <p:nvPr/>
          </p:nvSpPr>
          <p:spPr>
            <a:xfrm>
              <a:off x="7879531" y="1284609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A+B/A =10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FAF20C-A6F9-3993-D9BF-6F106E42922A}"/>
                </a:ext>
              </a:extLst>
            </p:cNvPr>
            <p:cNvSpPr txBox="1"/>
            <p:nvPr/>
          </p:nvSpPr>
          <p:spPr>
            <a:xfrm>
              <a:off x="7262294" y="1620009"/>
              <a:ext cx="118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900"/>
                  </a:solidFill>
                </a:rPr>
                <a:t>A+B/A =100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865268-66F6-5ED6-EA27-6E1B8B2D35E9}"/>
                </a:ext>
              </a:extLst>
            </p:cNvPr>
            <p:cNvSpPr txBox="1"/>
            <p:nvPr/>
          </p:nvSpPr>
          <p:spPr>
            <a:xfrm>
              <a:off x="6788193" y="1873124"/>
              <a:ext cx="617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</a:rPr>
                <a:t>A = 0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171642-1AAD-EB45-BBA0-45BB76DCE682}"/>
              </a:ext>
            </a:extLst>
          </p:cNvPr>
          <p:cNvCxnSpPr>
            <a:cxnSpLocks/>
          </p:cNvCxnSpPr>
          <p:nvPr/>
        </p:nvCxnSpPr>
        <p:spPr>
          <a:xfrm flipV="1">
            <a:off x="7509726" y="2050932"/>
            <a:ext cx="1924972" cy="241134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4111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2D702-D23F-652E-3950-4252AB8A2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E98A006-BCE8-46DC-94D1-C2C656D55525}"/>
              </a:ext>
            </a:extLst>
          </p:cNvPr>
          <p:cNvGraphicFramePr>
            <a:graphicFrameLocks/>
          </p:cNvGraphicFramePr>
          <p:nvPr/>
        </p:nvGraphicFramePr>
        <p:xfrm>
          <a:off x="836078" y="556186"/>
          <a:ext cx="45624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8F06F57-001E-79BA-A9DB-EC06AEE7C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722890"/>
          </a:xfrm>
        </p:spPr>
        <p:txBody>
          <a:bodyPr>
            <a:normAutofit/>
          </a:bodyPr>
          <a:lstStyle/>
          <a:p>
            <a:r>
              <a:rPr lang="en-US" dirty="0"/>
              <a:t>A “Cost of Communication” Model </a:t>
            </a:r>
            <a:endParaRPr lang="en-US" i="1" u="sn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75177B-1CAD-D7CE-1002-73B3B9FA8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5" y="3429000"/>
            <a:ext cx="5557483" cy="2946439"/>
          </a:xfrm>
        </p:spPr>
        <p:txBody>
          <a:bodyPr>
            <a:normAutofit fontScale="85000" lnSpcReduction="10000"/>
          </a:bodyPr>
          <a:lstStyle/>
          <a:p>
            <a:pPr marL="114300" indent="0">
              <a:buNone/>
            </a:pPr>
            <a:r>
              <a:rPr lang="en-US" dirty="0"/>
              <a:t>Assume a “graph-like’’ model</a:t>
            </a:r>
          </a:p>
          <a:p>
            <a:r>
              <a:rPr lang="en-US" dirty="0"/>
              <a:t>Multiple edges must be followed</a:t>
            </a:r>
          </a:p>
          <a:p>
            <a:pPr lvl="1"/>
            <a:r>
              <a:rPr lang="en-US" dirty="0"/>
              <a:t>Equally partitioned among all nodes</a:t>
            </a:r>
          </a:p>
          <a:p>
            <a:pPr lvl="1"/>
            <a:r>
              <a:rPr lang="en-US" dirty="0"/>
              <a:t>Compute cost/edge = T</a:t>
            </a:r>
          </a:p>
          <a:p>
            <a:pPr lvl="1"/>
            <a:r>
              <a:rPr lang="en-US" dirty="0"/>
              <a:t>Cost if edge goes off node = C</a:t>
            </a:r>
          </a:p>
          <a:p>
            <a:r>
              <a:rPr lang="en-US" dirty="0"/>
              <a:t>C/T = 1 is a critical parameter</a:t>
            </a:r>
          </a:p>
          <a:p>
            <a:pPr lvl="1"/>
            <a:r>
              <a:rPr lang="en-US" dirty="0"/>
              <a:t>C/T&lt;1: some speedup</a:t>
            </a:r>
          </a:p>
          <a:p>
            <a:pPr lvl="1"/>
            <a:r>
              <a:rPr lang="en-US" dirty="0"/>
              <a:t>C/T &gt; 1: more nodes counter-productive</a:t>
            </a:r>
          </a:p>
          <a:p>
            <a:pPr lvl="1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69E9A8-3D51-F36C-5A37-90C8E13247F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35040" y="3429000"/>
            <a:ext cx="6089904" cy="2965529"/>
          </a:xfrm>
        </p:spPr>
        <p:txBody>
          <a:bodyPr>
            <a:normAutofit/>
          </a:bodyPr>
          <a:lstStyle/>
          <a:p>
            <a:r>
              <a:rPr lang="en-US" dirty="0"/>
              <a:t>Each line: Same C/T values but with different # of nodes</a:t>
            </a:r>
          </a:p>
          <a:p>
            <a:pPr lvl="1"/>
            <a:r>
              <a:rPr lang="en-US" dirty="0"/>
              <a:t>(1,1): time with a single node</a:t>
            </a:r>
          </a:p>
          <a:p>
            <a:pPr lvl="1"/>
            <a:r>
              <a:rPr lang="en-US" dirty="0"/>
              <a:t>Large marker = 128 nodes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Lines with C/T≥1 get </a:t>
            </a:r>
            <a:r>
              <a:rPr lang="en-US" b="1" i="1" u="sng" dirty="0">
                <a:solidFill>
                  <a:srgbClr val="FF0000"/>
                </a:solidFill>
              </a:rPr>
              <a:t>worse</a:t>
            </a:r>
            <a:r>
              <a:rPr lang="en-US" b="1" dirty="0">
                <a:solidFill>
                  <a:srgbClr val="FF0000"/>
                </a:solidFill>
              </a:rPr>
              <a:t> in energy AND time</a:t>
            </a:r>
            <a:endParaRPr lang="en-US" dirty="0"/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Lines with C/T&lt;1</a:t>
            </a:r>
            <a:r>
              <a:rPr lang="en-US" dirty="0"/>
              <a:t>: more nodes speed up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3E9AA-7A30-29E6-F50D-EA0BC578457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F0332-36E3-BA5B-48FB-1AE2CD401ED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07C44-CD80-A183-0EA9-4997BF04A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FB41BA-4C03-8A3C-4660-A4B9564EC9C4}"/>
              </a:ext>
            </a:extLst>
          </p:cNvPr>
          <p:cNvSpPr txBox="1"/>
          <p:nvPr/>
        </p:nvSpPr>
        <p:spPr>
          <a:xfrm>
            <a:off x="3715352" y="827772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parallelism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54A919-B9BD-12C0-4947-4F59864EE7E8}"/>
              </a:ext>
            </a:extLst>
          </p:cNvPr>
          <p:cNvSpPr txBox="1"/>
          <p:nvPr/>
        </p:nvSpPr>
        <p:spPr>
          <a:xfrm>
            <a:off x="1755259" y="2543796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No serial component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4014034-47DD-4638-949E-2FBA5E23AD7F}"/>
              </a:ext>
            </a:extLst>
          </p:cNvPr>
          <p:cNvSpPr/>
          <p:nvPr/>
        </p:nvSpPr>
        <p:spPr>
          <a:xfrm>
            <a:off x="3719924" y="1199761"/>
            <a:ext cx="374904" cy="1497923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21C6E-7C29-4DB5-0CD7-EADCECD7ECE7}"/>
              </a:ext>
            </a:extLst>
          </p:cNvPr>
          <p:cNvSpPr txBox="1"/>
          <p:nvPr/>
        </p:nvSpPr>
        <p:spPr>
          <a:xfrm>
            <a:off x="3907376" y="1681601"/>
            <a:ext cx="1191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Some serial</a:t>
            </a:r>
          </a:p>
          <a:p>
            <a:r>
              <a:rPr lang="en-US" b="1" dirty="0">
                <a:solidFill>
                  <a:srgbClr val="00B050"/>
                </a:solidFill>
              </a:rPr>
              <a:t>component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EBB5E-BA1E-A57F-2FC8-A5EB5DC3DCBC}"/>
              </a:ext>
            </a:extLst>
          </p:cNvPr>
          <p:cNvSpPr txBox="1"/>
          <p:nvPr/>
        </p:nvSpPr>
        <p:spPr>
          <a:xfrm>
            <a:off x="2302263" y="587257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C/T =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478AC7-B068-C5B3-484D-17BEA03B65C4}"/>
              </a:ext>
            </a:extLst>
          </p:cNvPr>
          <p:cNvSpPr txBox="1"/>
          <p:nvPr/>
        </p:nvSpPr>
        <p:spPr>
          <a:xfrm>
            <a:off x="2363960" y="947270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C/T =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B882C-DD2C-6A96-AA7C-41A383F21552}"/>
              </a:ext>
            </a:extLst>
          </p:cNvPr>
          <p:cNvSpPr txBox="1"/>
          <p:nvPr/>
        </p:nvSpPr>
        <p:spPr>
          <a:xfrm>
            <a:off x="2641366" y="1410230"/>
            <a:ext cx="726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C/T =1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AC0164-3B14-76CB-FE15-B7B42E5C803B}"/>
              </a:ext>
            </a:extLst>
          </p:cNvPr>
          <p:cNvSpPr txBox="1"/>
          <p:nvPr/>
        </p:nvSpPr>
        <p:spPr>
          <a:xfrm>
            <a:off x="2776938" y="1854632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900"/>
                </a:solidFill>
              </a:rPr>
              <a:t>C/T=0.25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B4E00-0E10-7081-EDF2-18D65FDA6C99}"/>
              </a:ext>
            </a:extLst>
          </p:cNvPr>
          <p:cNvSpPr txBox="1"/>
          <p:nvPr/>
        </p:nvSpPr>
        <p:spPr>
          <a:xfrm>
            <a:off x="2323002" y="2122269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C/T = 0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68680E-3ACC-6A2C-48E7-85364FE62939}"/>
              </a:ext>
            </a:extLst>
          </p:cNvPr>
          <p:cNvGrpSpPr/>
          <p:nvPr/>
        </p:nvGrpSpPr>
        <p:grpSpPr>
          <a:xfrm>
            <a:off x="6035421" y="597180"/>
            <a:ext cx="5063179" cy="2753868"/>
            <a:chOff x="6035421" y="597180"/>
            <a:chExt cx="5063179" cy="275386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15E51BC-E431-2053-6429-9984D50F4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5421" y="597180"/>
              <a:ext cx="4582668" cy="275386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138C64-30AA-F8A2-A405-CDE45CB6FAD5}"/>
                </a:ext>
              </a:extLst>
            </p:cNvPr>
            <p:cNvSpPr txBox="1"/>
            <p:nvPr/>
          </p:nvSpPr>
          <p:spPr>
            <a:xfrm>
              <a:off x="10153911" y="752478"/>
              <a:ext cx="7761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C/T = 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1DFB6D-D2A7-C65E-C5D2-AB876FBCB061}"/>
                </a:ext>
              </a:extLst>
            </p:cNvPr>
            <p:cNvSpPr txBox="1"/>
            <p:nvPr/>
          </p:nvSpPr>
          <p:spPr>
            <a:xfrm>
              <a:off x="9398475" y="617240"/>
              <a:ext cx="7761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</a:rPr>
                <a:t>C/T = 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22DC9D-4584-2472-124C-4F286023E12C}"/>
                </a:ext>
              </a:extLst>
            </p:cNvPr>
            <p:cNvSpPr txBox="1"/>
            <p:nvPr/>
          </p:nvSpPr>
          <p:spPr>
            <a:xfrm>
              <a:off x="8761607" y="827772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C/T =1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AFE678-6C5A-901F-7E55-88078773C9FF}"/>
                </a:ext>
              </a:extLst>
            </p:cNvPr>
            <p:cNvSpPr txBox="1"/>
            <p:nvPr/>
          </p:nvSpPr>
          <p:spPr>
            <a:xfrm>
              <a:off x="7913550" y="1102453"/>
              <a:ext cx="925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900"/>
                  </a:solidFill>
                </a:rPr>
                <a:t>C/T=0.25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39C1FA-6AEB-5669-ACE9-C00160520CD5}"/>
                </a:ext>
              </a:extLst>
            </p:cNvPr>
            <p:cNvSpPr txBox="1"/>
            <p:nvPr/>
          </p:nvSpPr>
          <p:spPr>
            <a:xfrm>
              <a:off x="8203233" y="1955127"/>
              <a:ext cx="7761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</a:rPr>
                <a:t>C/T = 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FD6D912-FE6A-F416-1D51-AB2A7B33532C}"/>
                </a:ext>
              </a:extLst>
            </p:cNvPr>
            <p:cNvSpPr txBox="1"/>
            <p:nvPr/>
          </p:nvSpPr>
          <p:spPr>
            <a:xfrm>
              <a:off x="9480849" y="1970865"/>
              <a:ext cx="161775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Code gets </a:t>
              </a:r>
              <a:r>
                <a:rPr lang="en-US" b="1" i="1" u="sng" dirty="0"/>
                <a:t>slower</a:t>
              </a:r>
            </a:p>
            <a:p>
              <a:r>
                <a:rPr lang="en-US" dirty="0"/>
                <a:t>With more nodes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84F04E-2C94-144D-686F-C56DA0ABDD2E}"/>
                </a:ext>
              </a:extLst>
            </p:cNvPr>
            <p:cNvSpPr txBox="1"/>
            <p:nvPr/>
          </p:nvSpPr>
          <p:spPr>
            <a:xfrm>
              <a:off x="6767627" y="2262904"/>
              <a:ext cx="263084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</a:rPr>
                <a:t>Communication has NO cost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71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28C164A-5926-26D7-3584-B5A4D3CF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at Such Trajectory Graphs Can Help Id Properties of Code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E793A-73A2-0E91-50B5-2E5ABB364D9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A201F-4C78-0D69-50C9-AF37D140C18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D95DA-D749-2BF8-ABBC-0442E94281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FAC310-977C-4161-826F-4C2708AF89BD}"/>
              </a:ext>
            </a:extLst>
          </p:cNvPr>
          <p:cNvGrpSpPr/>
          <p:nvPr/>
        </p:nvGrpSpPr>
        <p:grpSpPr>
          <a:xfrm>
            <a:off x="6366858" y="1555334"/>
            <a:ext cx="5063179" cy="2753868"/>
            <a:chOff x="6035421" y="597180"/>
            <a:chExt cx="5063179" cy="27538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580747-8034-5F34-87B5-8F578DB1C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35421" y="597180"/>
              <a:ext cx="4582668" cy="275386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DDB13E-5337-AE9C-9C3F-3BEDE62FEBFB}"/>
                </a:ext>
              </a:extLst>
            </p:cNvPr>
            <p:cNvSpPr txBox="1"/>
            <p:nvPr/>
          </p:nvSpPr>
          <p:spPr>
            <a:xfrm>
              <a:off x="10153911" y="752478"/>
              <a:ext cx="7761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C/T = 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AC492E-49DE-E841-5021-A019161D1D35}"/>
                </a:ext>
              </a:extLst>
            </p:cNvPr>
            <p:cNvSpPr txBox="1"/>
            <p:nvPr/>
          </p:nvSpPr>
          <p:spPr>
            <a:xfrm>
              <a:off x="9398475" y="617240"/>
              <a:ext cx="7761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</a:rPr>
                <a:t>C/T =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63C36C-9E3C-BC0D-9F07-1636C39EB17D}"/>
                </a:ext>
              </a:extLst>
            </p:cNvPr>
            <p:cNvSpPr txBox="1"/>
            <p:nvPr/>
          </p:nvSpPr>
          <p:spPr>
            <a:xfrm>
              <a:off x="8761607" y="827772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C/T =1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A06F37-DC48-7EA2-B797-6B302DDC90E5}"/>
                </a:ext>
              </a:extLst>
            </p:cNvPr>
            <p:cNvSpPr txBox="1"/>
            <p:nvPr/>
          </p:nvSpPr>
          <p:spPr>
            <a:xfrm>
              <a:off x="7913550" y="1102453"/>
              <a:ext cx="925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900"/>
                  </a:solidFill>
                </a:rPr>
                <a:t>C/T=0.25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57B930-D724-116E-94ED-C15A40116C15}"/>
                </a:ext>
              </a:extLst>
            </p:cNvPr>
            <p:cNvSpPr txBox="1"/>
            <p:nvPr/>
          </p:nvSpPr>
          <p:spPr>
            <a:xfrm>
              <a:off x="8203233" y="1955127"/>
              <a:ext cx="7761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</a:rPr>
                <a:t>C/T = 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95716D-1C9A-96CC-AE06-8BDC52FF3BBC}"/>
                </a:ext>
              </a:extLst>
            </p:cNvPr>
            <p:cNvSpPr txBox="1"/>
            <p:nvPr/>
          </p:nvSpPr>
          <p:spPr>
            <a:xfrm>
              <a:off x="9480849" y="1970865"/>
              <a:ext cx="161775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Code gets </a:t>
              </a:r>
              <a:r>
                <a:rPr lang="en-US" b="1" i="1" u="sng" dirty="0"/>
                <a:t>slower</a:t>
              </a:r>
            </a:p>
            <a:p>
              <a:r>
                <a:rPr lang="en-US" dirty="0"/>
                <a:t>With more nodes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51BB0B-DE83-828D-6CEC-BB6C9143FDA8}"/>
                </a:ext>
              </a:extLst>
            </p:cNvPr>
            <p:cNvSpPr txBox="1"/>
            <p:nvPr/>
          </p:nvSpPr>
          <p:spPr>
            <a:xfrm>
              <a:off x="6767627" y="2262904"/>
              <a:ext cx="263084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</a:rPr>
                <a:t>Communication has NO cost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0A6934-6B54-58E3-8865-2C8B418F789E}"/>
              </a:ext>
            </a:extLst>
          </p:cNvPr>
          <p:cNvGrpSpPr/>
          <p:nvPr/>
        </p:nvGrpSpPr>
        <p:grpSpPr>
          <a:xfrm>
            <a:off x="642986" y="1580629"/>
            <a:ext cx="4727096" cy="2753868"/>
            <a:chOff x="6019800" y="675373"/>
            <a:chExt cx="4727096" cy="275386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D2EDF9-9035-0A44-0F82-B85161C21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800" y="675373"/>
              <a:ext cx="4582668" cy="275386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6305D8-7846-7220-BC97-A74A47EE683D}"/>
                </a:ext>
              </a:extLst>
            </p:cNvPr>
            <p:cNvSpPr txBox="1"/>
            <p:nvPr/>
          </p:nvSpPr>
          <p:spPr>
            <a:xfrm>
              <a:off x="9427304" y="1284609"/>
              <a:ext cx="13195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No parallelism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A92D9D-D3DC-D961-FA21-722670945CF5}"/>
                </a:ext>
              </a:extLst>
            </p:cNvPr>
            <p:cNvSpPr txBox="1"/>
            <p:nvPr/>
          </p:nvSpPr>
          <p:spPr>
            <a:xfrm>
              <a:off x="7398063" y="2050932"/>
              <a:ext cx="1997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Perfectly Parallelizable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EF39BF-D20A-A088-D20B-58B3568AD545}"/>
                </a:ext>
              </a:extLst>
            </p:cNvPr>
            <p:cNvSpPr txBox="1"/>
            <p:nvPr/>
          </p:nvSpPr>
          <p:spPr>
            <a:xfrm>
              <a:off x="6823813" y="996051"/>
              <a:ext cx="11913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Some serial</a:t>
              </a:r>
            </a:p>
            <a:p>
              <a:r>
                <a:rPr lang="en-US" b="1" dirty="0">
                  <a:solidFill>
                    <a:srgbClr val="00B050"/>
                  </a:solidFill>
                </a:rPr>
                <a:t>component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F0D72C-430C-0260-81D0-A633B342D90B}"/>
                </a:ext>
              </a:extLst>
            </p:cNvPr>
            <p:cNvSpPr txBox="1"/>
            <p:nvPr/>
          </p:nvSpPr>
          <p:spPr>
            <a:xfrm>
              <a:off x="9413586" y="1002130"/>
              <a:ext cx="9316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A+B/A=1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DBB9EDC-C339-8422-51DE-9668AD9CE0A6}"/>
                </a:ext>
              </a:extLst>
            </p:cNvPr>
            <p:cNvSpPr txBox="1"/>
            <p:nvPr/>
          </p:nvSpPr>
          <p:spPr>
            <a:xfrm>
              <a:off x="8544951" y="1019662"/>
              <a:ext cx="9813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</a:rPr>
                <a:t>A+B/A =3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075D9E-A50A-9A5E-F1F3-BABD25929396}"/>
                </a:ext>
              </a:extLst>
            </p:cNvPr>
            <p:cNvSpPr txBox="1"/>
            <p:nvPr/>
          </p:nvSpPr>
          <p:spPr>
            <a:xfrm>
              <a:off x="7879531" y="1284609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A+B/A =10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1B78D2-F493-0D4B-F212-5F8748A7B0E6}"/>
                </a:ext>
              </a:extLst>
            </p:cNvPr>
            <p:cNvSpPr txBox="1"/>
            <p:nvPr/>
          </p:nvSpPr>
          <p:spPr>
            <a:xfrm>
              <a:off x="7262294" y="1620009"/>
              <a:ext cx="118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900"/>
                  </a:solidFill>
                </a:rPr>
                <a:t>A+B/A =100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0D916-8B5C-D1A5-F7AB-C7E80E61C484}"/>
                </a:ext>
              </a:extLst>
            </p:cNvPr>
            <p:cNvSpPr txBox="1"/>
            <p:nvPr/>
          </p:nvSpPr>
          <p:spPr>
            <a:xfrm>
              <a:off x="6788193" y="1873124"/>
              <a:ext cx="617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</a:rPr>
                <a:t>A = 0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C299AF4-820C-B9EA-1536-C96BC92B943E}"/>
              </a:ext>
            </a:extLst>
          </p:cNvPr>
          <p:cNvSpPr txBox="1"/>
          <p:nvPr/>
        </p:nvSpPr>
        <p:spPr>
          <a:xfrm>
            <a:off x="682877" y="4587227"/>
            <a:ext cx="4660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Curves like this imply an Amdahl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6F1D14-9552-6A5B-44C2-589AA3F9AACC}"/>
              </a:ext>
            </a:extLst>
          </p:cNvPr>
          <p:cNvSpPr txBox="1"/>
          <p:nvPr/>
        </p:nvSpPr>
        <p:spPr>
          <a:xfrm>
            <a:off x="6366858" y="4587227"/>
            <a:ext cx="5429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Curves like this imply a Communication Model</a:t>
            </a:r>
          </a:p>
        </p:txBody>
      </p:sp>
    </p:spTree>
    <p:extLst>
      <p:ext uri="{BB962C8B-B14F-4D97-AF65-F5344CB8AC3E}">
        <p14:creationId xmlns:p14="http://schemas.microsoft.com/office/powerpoint/2010/main" val="2651305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544DB453-8B58-7C4D-E526-8C4EF2F42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812" y="2342251"/>
            <a:ext cx="4486153" cy="129220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D8FD37-9298-FE32-0791-4C0C11283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05" y="3741092"/>
            <a:ext cx="5041770" cy="31169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0CA48-117A-2905-0365-7FA022422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Subgraph Isomorphism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6EE1BF-273C-521B-2185-14F223DD8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3502" y="1091953"/>
            <a:ext cx="6622773" cy="50850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Find instances of complex subgraph in a very large graph</a:t>
            </a:r>
          </a:p>
          <a:p>
            <a:r>
              <a:rPr lang="en-US" dirty="0"/>
              <a:t>Multiple parallel implementations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Mig. Threads need no comm s/w</a:t>
            </a:r>
          </a:p>
          <a:p>
            <a:r>
              <a:rPr lang="en-US" dirty="0"/>
              <a:t>Takeaway: Best of conventional must use </a:t>
            </a:r>
            <a:r>
              <a:rPr lang="en-US" b="1" i="1" dirty="0">
                <a:solidFill>
                  <a:srgbClr val="FF0000"/>
                </a:solidFill>
              </a:rPr>
              <a:t>87+% </a:t>
            </a:r>
            <a:r>
              <a:rPr lang="en-US" dirty="0"/>
              <a:t>of its cycles in handling inter-node comm</a:t>
            </a:r>
          </a:p>
          <a:p>
            <a:r>
              <a:rPr lang="en-US" dirty="0"/>
              <a:t>We’ve seen similar results in ML, </a:t>
            </a:r>
            <a:r>
              <a:rPr lang="en-US" dirty="0" err="1"/>
              <a:t>SpMV</a:t>
            </a:r>
            <a:r>
              <a:rPr lang="en-US" dirty="0"/>
              <a:t>, … 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3DB3B42-091E-8CE4-F5C8-EDEAE686A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00011" y="747633"/>
            <a:ext cx="4883491" cy="302330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60B270C-DB56-7121-E414-57E7F7BD1FBB}"/>
              </a:ext>
            </a:extLst>
          </p:cNvPr>
          <p:cNvSpPr txBox="1"/>
          <p:nvPr/>
        </p:nvSpPr>
        <p:spPr>
          <a:xfrm>
            <a:off x="263725" y="5264615"/>
            <a:ext cx="1758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Cilk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on Single Node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1558DB-4137-04C2-8F15-3C314702848C}"/>
              </a:ext>
            </a:extLst>
          </p:cNvPr>
          <p:cNvSpPr txBox="1"/>
          <p:nvPr/>
        </p:nvSpPr>
        <p:spPr>
          <a:xfrm>
            <a:off x="2190882" y="5180171"/>
            <a:ext cx="2560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Modern Multi-core, Multi-n0de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4BCEA28-A2CA-B4CF-8B40-4F46A7361D47}"/>
              </a:ext>
            </a:extLst>
          </p:cNvPr>
          <p:cNvSpPr txBox="1"/>
          <p:nvPr/>
        </p:nvSpPr>
        <p:spPr>
          <a:xfrm>
            <a:off x="3517850" y="5672970"/>
            <a:ext cx="1625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Migrating Threads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62E11B-F689-65D9-62F3-6525780FAA97}"/>
              </a:ext>
            </a:extLst>
          </p:cNvPr>
          <p:cNvSpPr txBox="1"/>
          <p:nvPr/>
        </p:nvSpPr>
        <p:spPr>
          <a:xfrm>
            <a:off x="3517850" y="4661860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13,300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9A6E60-D1FF-6476-8FF6-11DF68021DAA}"/>
              </a:ext>
            </a:extLst>
          </p:cNvPr>
          <p:cNvSpPr txBox="1"/>
          <p:nvPr/>
        </p:nvSpPr>
        <p:spPr>
          <a:xfrm>
            <a:off x="3581400" y="536842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3560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431BFA-3C64-6AB2-0C09-E866C2EFD24A}"/>
              </a:ext>
            </a:extLst>
          </p:cNvPr>
          <p:cNvSpPr txBox="1"/>
          <p:nvPr/>
        </p:nvSpPr>
        <p:spPr>
          <a:xfrm>
            <a:off x="3642083" y="5869186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466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44B2C0-5008-BF6D-7968-FB94B4590A3B}"/>
              </a:ext>
            </a:extLst>
          </p:cNvPr>
          <p:cNvSpPr txBox="1"/>
          <p:nvPr/>
        </p:nvSpPr>
        <p:spPr>
          <a:xfrm>
            <a:off x="6886575" y="6215260"/>
            <a:ext cx="3619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Kogge, McMahon, Dysart, HPEC 2024</a:t>
            </a:r>
          </a:p>
        </p:txBody>
      </p:sp>
    </p:spTree>
    <p:extLst>
      <p:ext uri="{BB962C8B-B14F-4D97-AF65-F5344CB8AC3E}">
        <p14:creationId xmlns:p14="http://schemas.microsoft.com/office/powerpoint/2010/main" val="1410052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2F7F65-7973-3FE1-1CFB-D3452BFB0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Example of A New Architectural Technique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D8A7F1-D116-FA24-B30C-C587AA52D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5709" y="1056124"/>
            <a:ext cx="5327588" cy="5085010"/>
          </a:xfrm>
        </p:spPr>
        <p:txBody>
          <a:bodyPr/>
          <a:lstStyle/>
          <a:p>
            <a:r>
              <a:rPr lang="en-US" b="1" i="1" dirty="0">
                <a:solidFill>
                  <a:srgbClr val="0000FF"/>
                </a:solidFill>
              </a:rPr>
              <a:t>Migratory Threading</a:t>
            </a:r>
          </a:p>
          <a:p>
            <a:r>
              <a:rPr lang="en-US" dirty="0"/>
              <a:t>All memory on a single logical space</a:t>
            </a:r>
          </a:p>
          <a:p>
            <a:r>
              <a:rPr lang="en-US" dirty="0"/>
              <a:t>On nonlocal reference: H/W</a:t>
            </a:r>
          </a:p>
          <a:p>
            <a:pPr lvl="1"/>
            <a:r>
              <a:rPr lang="en-US" dirty="0"/>
              <a:t>Suspends thread</a:t>
            </a:r>
          </a:p>
          <a:p>
            <a:pPr lvl="1"/>
            <a:r>
              <a:rPr lang="en-US" dirty="0"/>
              <a:t>Packages State</a:t>
            </a:r>
          </a:p>
          <a:p>
            <a:pPr lvl="1"/>
            <a:r>
              <a:rPr lang="en-US" dirty="0"/>
              <a:t>Sends to correct node</a:t>
            </a:r>
          </a:p>
          <a:p>
            <a:pPr lvl="1"/>
            <a:r>
              <a:rPr lang="en-US" dirty="0"/>
              <a:t>Unpacks State</a:t>
            </a:r>
          </a:p>
          <a:p>
            <a:pPr lvl="1"/>
            <a:r>
              <a:rPr lang="en-US" dirty="0"/>
              <a:t>Restarts thread</a:t>
            </a:r>
          </a:p>
          <a:p>
            <a:r>
              <a:rPr lang="en-US" dirty="0"/>
              <a:t>Cheap spawns</a:t>
            </a:r>
          </a:p>
        </p:txBody>
      </p:sp>
      <p:pic>
        <p:nvPicPr>
          <p:cNvPr id="8" name="Content Placeholder 2" descr="Diagram&#10;&#10;Description automatically generated">
            <a:extLst>
              <a:ext uri="{FF2B5EF4-FFF2-40B4-BE49-F238E27FC236}">
                <a16:creationId xmlns:a16="http://schemas.microsoft.com/office/drawing/2014/main" id="{7BF6AB6F-B72B-3454-6125-5B15955BC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1056124"/>
            <a:ext cx="5495708" cy="477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picture containing electronics, electronic engineering, control panel, machine&#10;&#10;Description automatically generated">
            <a:extLst>
              <a:ext uri="{FF2B5EF4-FFF2-40B4-BE49-F238E27FC236}">
                <a16:creationId xmlns:a16="http://schemas.microsoft.com/office/drawing/2014/main" id="{C77ED69D-ED00-0714-3016-933EE3401E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493" y="3276600"/>
            <a:ext cx="1777608" cy="23701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58DB8F-FBFF-5513-13E4-E6FB55E1127A}"/>
              </a:ext>
            </a:extLst>
          </p:cNvPr>
          <p:cNvSpPr txBox="1"/>
          <p:nvPr/>
        </p:nvSpPr>
        <p:spPr>
          <a:xfrm>
            <a:off x="9355882" y="5697044"/>
            <a:ext cx="280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32 node </a:t>
            </a:r>
            <a:r>
              <a:rPr lang="en-US" sz="1600" dirty="0" err="1"/>
              <a:t>Lucata</a:t>
            </a:r>
            <a:r>
              <a:rPr lang="en-US" sz="1600" dirty="0"/>
              <a:t> Pathfinder</a:t>
            </a:r>
          </a:p>
          <a:p>
            <a:r>
              <a:rPr lang="en-US" sz="1600" dirty="0"/>
              <a:t>at </a:t>
            </a:r>
            <a:r>
              <a:rPr lang="en-US" sz="1600" dirty="0" err="1"/>
              <a:t>GaTech’s</a:t>
            </a:r>
            <a:r>
              <a:rPr lang="en-US" sz="1600" dirty="0"/>
              <a:t> Rogue’s Gallery</a:t>
            </a:r>
          </a:p>
        </p:txBody>
      </p:sp>
    </p:spTree>
    <p:extLst>
      <p:ext uri="{BB962C8B-B14F-4D97-AF65-F5344CB8AC3E}">
        <p14:creationId xmlns:p14="http://schemas.microsoft.com/office/powerpoint/2010/main" val="1136892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6709056-635D-C25B-F859-9CF3D4375FE0}"/>
              </a:ext>
            </a:extLst>
          </p:cNvPr>
          <p:cNvGraphicFramePr>
            <a:graphicFrameLocks/>
          </p:cNvGraphicFramePr>
          <p:nvPr/>
        </p:nvGraphicFramePr>
        <p:xfrm>
          <a:off x="455366" y="1216316"/>
          <a:ext cx="4572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05578F-3B26-ACE9-8367-31CDDA373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1589" y="1015018"/>
            <a:ext cx="6861495" cy="5093551"/>
          </a:xfrm>
        </p:spPr>
        <p:txBody>
          <a:bodyPr/>
          <a:lstStyle/>
          <a:p>
            <a:r>
              <a:rPr lang="en-US" dirty="0"/>
              <a:t>Joules = Power * Time</a:t>
            </a:r>
          </a:p>
          <a:p>
            <a:r>
              <a:rPr lang="en-US" dirty="0"/>
              <a:t>Each Curve: same dataset but different nodes</a:t>
            </a:r>
          </a:p>
          <a:p>
            <a:r>
              <a:rPr lang="en-US" dirty="0"/>
              <a:t>Closer to Origin is better</a:t>
            </a:r>
          </a:p>
          <a:p>
            <a:r>
              <a:rPr lang="en-US" dirty="0"/>
              <a:t>Solid Curves: 78M Edges</a:t>
            </a:r>
          </a:p>
          <a:p>
            <a:r>
              <a:rPr lang="en-US" dirty="0"/>
              <a:t>Dashed Curves: 38M Edges</a:t>
            </a:r>
          </a:p>
          <a:p>
            <a:r>
              <a:rPr lang="en-US" b="1" dirty="0">
                <a:solidFill>
                  <a:srgbClr val="FF0000"/>
                </a:solidFill>
              </a:rPr>
              <a:t>Red Lines</a:t>
            </a:r>
            <a:r>
              <a:rPr lang="en-US" dirty="0"/>
              <a:t>: Modern 128 core 2.8GHz nodes</a:t>
            </a:r>
          </a:p>
          <a:p>
            <a:r>
              <a:rPr lang="en-US" b="1" dirty="0">
                <a:solidFill>
                  <a:srgbClr val="00B050"/>
                </a:solidFill>
              </a:rPr>
              <a:t>Green Lines</a:t>
            </a:r>
            <a:r>
              <a:rPr lang="en-US" dirty="0"/>
              <a:t>: Older Cluster with 3 GHz cores</a:t>
            </a:r>
          </a:p>
          <a:p>
            <a:r>
              <a:rPr lang="en-US" b="1" dirty="0">
                <a:solidFill>
                  <a:srgbClr val="0000FF"/>
                </a:solidFill>
              </a:rPr>
              <a:t>Blue lines</a:t>
            </a:r>
            <a:r>
              <a:rPr lang="en-US" dirty="0"/>
              <a:t>: Pathfinder (CRNCH resident) Migrating Thread system with 180MHz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Conventional Systems Appear to have Communication Model 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Migrating Threads far more scalable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At higher performance per clock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8CAB98-49D5-100A-54FB-5EB4C2710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1915" y="144589"/>
            <a:ext cx="9855199" cy="612648"/>
          </a:xfrm>
        </p:spPr>
        <p:txBody>
          <a:bodyPr/>
          <a:lstStyle/>
          <a:p>
            <a:r>
              <a:rPr lang="en-US" dirty="0"/>
              <a:t>Actual Performance/Energy Trajectories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D6E60-0E03-15FB-C1EC-957F59214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769B6-E04B-3065-7E37-8376A54E599D}"/>
              </a:ext>
            </a:extLst>
          </p:cNvPr>
          <p:cNvSpPr txBox="1"/>
          <p:nvPr/>
        </p:nvSpPr>
        <p:spPr>
          <a:xfrm>
            <a:off x="1583315" y="3524173"/>
            <a:ext cx="17588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Prolog on 1 laptop core</a:t>
            </a:r>
          </a:p>
          <a:p>
            <a:r>
              <a:rPr lang="en-US" sz="1100" b="1" dirty="0"/>
              <a:t>But smaller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4E0F1-F516-AA64-2571-D7EA104A93DA}"/>
              </a:ext>
            </a:extLst>
          </p:cNvPr>
          <p:cNvSpPr txBox="1"/>
          <p:nvPr/>
        </p:nvSpPr>
        <p:spPr>
          <a:xfrm>
            <a:off x="4148862" y="1198727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err="1"/>
              <a:t>Cilk</a:t>
            </a:r>
            <a:r>
              <a:rPr lang="en-US" sz="1100" b="1"/>
              <a:t> on 1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392C89-04AA-0F57-B022-8D326FA9E6E3}"/>
              </a:ext>
            </a:extLst>
          </p:cNvPr>
          <p:cNvSpPr txBox="1"/>
          <p:nvPr/>
        </p:nvSpPr>
        <p:spPr>
          <a:xfrm>
            <a:off x="3976281" y="1863265"/>
            <a:ext cx="653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00B050"/>
                </a:solidFill>
              </a:rPr>
              <a:t>Puma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C6FB8E7-50AF-4D36-157A-470B783854FA}"/>
              </a:ext>
            </a:extLst>
          </p:cNvPr>
          <p:cNvSpPr/>
          <p:nvPr/>
        </p:nvSpPr>
        <p:spPr>
          <a:xfrm>
            <a:off x="1583315" y="3337218"/>
            <a:ext cx="228600" cy="850392"/>
          </a:xfrm>
          <a:custGeom>
            <a:avLst/>
            <a:gdLst>
              <a:gd name="connsiteX0" fmla="*/ 0 w 228600"/>
              <a:gd name="connsiteY0" fmla="*/ 0 h 850392"/>
              <a:gd name="connsiteX1" fmla="*/ 36576 w 228600"/>
              <a:gd name="connsiteY1" fmla="*/ 512064 h 850392"/>
              <a:gd name="connsiteX2" fmla="*/ 228600 w 228600"/>
              <a:gd name="connsiteY2" fmla="*/ 850392 h 85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850392">
                <a:moveTo>
                  <a:pt x="0" y="0"/>
                </a:moveTo>
                <a:lnTo>
                  <a:pt x="36576" y="512064"/>
                </a:lnTo>
                <a:lnTo>
                  <a:pt x="228600" y="85039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BA9C1F-A0D1-64FE-CE5E-6A8DDE9F3A10}"/>
              </a:ext>
            </a:extLst>
          </p:cNvPr>
          <p:cNvCxnSpPr>
            <a:cxnSpLocks/>
          </p:cNvCxnSpPr>
          <p:nvPr/>
        </p:nvCxnSpPr>
        <p:spPr>
          <a:xfrm flipH="1" flipV="1">
            <a:off x="3803904" y="1863265"/>
            <a:ext cx="1572768" cy="12914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F9F8C2-D314-2728-419D-463833EEE15C}"/>
              </a:ext>
            </a:extLst>
          </p:cNvPr>
          <p:cNvCxnSpPr>
            <a:cxnSpLocks/>
          </p:cNvCxnSpPr>
          <p:nvPr/>
        </p:nvCxnSpPr>
        <p:spPr>
          <a:xfrm flipH="1" flipV="1">
            <a:off x="3516845" y="2038957"/>
            <a:ext cx="1859827" cy="15186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2EA6C5-6DF3-06DA-DC3C-6B59104653A4}"/>
              </a:ext>
            </a:extLst>
          </p:cNvPr>
          <p:cNvCxnSpPr>
            <a:cxnSpLocks/>
          </p:cNvCxnSpPr>
          <p:nvPr/>
        </p:nvCxnSpPr>
        <p:spPr>
          <a:xfrm flipH="1" flipV="1">
            <a:off x="3182112" y="2993683"/>
            <a:ext cx="2194560" cy="101617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18765F6-C403-92B9-FF30-3893718F09CA}"/>
              </a:ext>
            </a:extLst>
          </p:cNvPr>
          <p:cNvSpPr/>
          <p:nvPr/>
        </p:nvSpPr>
        <p:spPr>
          <a:xfrm>
            <a:off x="5211589" y="4487160"/>
            <a:ext cx="6607651" cy="1621410"/>
          </a:xfrm>
          <a:prstGeom prst="rect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95102-94B5-26CA-26DA-B476816C160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</p:spTree>
    <p:extLst>
      <p:ext uri="{BB962C8B-B14F-4D97-AF65-F5344CB8AC3E}">
        <p14:creationId xmlns:p14="http://schemas.microsoft.com/office/powerpoint/2010/main" val="1247666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52F5C-7D71-F1A2-597B-A60843340E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Suggested</a:t>
            </a:r>
            <a:br>
              <a:rPr lang="en-US" dirty="0"/>
            </a:br>
            <a:r>
              <a:rPr lang="en-US" dirty="0"/>
              <a:t>Research Directions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7CE77-50CE-1E0C-8672-DEAC19951D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B77AB-FBE3-73FD-724E-AA3D0D526C1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C0C24-D519-8CA5-9843-4E43155FA2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A5C54-E262-4857-90CD-E1BBA269CA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27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85F8-4C16-9439-02C2-02380CF8B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2008 Exascale Eye-Openers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3B7113-0D5E-31A8-525F-82E73E4DD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59" y="1091953"/>
            <a:ext cx="7543741" cy="508501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Energy/Power</a:t>
            </a:r>
            <a:r>
              <a:rPr lang="en-US" dirty="0"/>
              <a:t> was </a:t>
            </a:r>
            <a:r>
              <a:rPr lang="en-US" b="1" i="1" u="sng" dirty="0"/>
              <a:t>the</a:t>
            </a:r>
            <a:r>
              <a:rPr lang="en-US" dirty="0"/>
              <a:t> dominant factor</a:t>
            </a:r>
          </a:p>
          <a:p>
            <a:r>
              <a:rPr lang="en-US" dirty="0"/>
              <a:t>Only path forward</a:t>
            </a:r>
          </a:p>
          <a:p>
            <a:pPr lvl="1"/>
            <a:r>
              <a:rPr lang="en-US" dirty="0"/>
              <a:t>Simpler chips at less than max clock rates but </a:t>
            </a:r>
            <a:r>
              <a:rPr lang="en-US" b="1" i="1" dirty="0">
                <a:solidFill>
                  <a:srgbClr val="0000FF"/>
                </a:solidFill>
              </a:rPr>
              <a:t>massive parallelism</a:t>
            </a:r>
            <a:r>
              <a:rPr lang="en-US" dirty="0"/>
              <a:t> needed</a:t>
            </a:r>
          </a:p>
          <a:p>
            <a:pPr lvl="1"/>
            <a:r>
              <a:rPr lang="en-US" dirty="0"/>
              <a:t>Alternative packaging</a:t>
            </a:r>
          </a:p>
          <a:p>
            <a:pPr lvl="1"/>
            <a:r>
              <a:rPr lang="en-US" dirty="0"/>
              <a:t>High degree networks</a:t>
            </a:r>
          </a:p>
          <a:p>
            <a:pPr lvl="1"/>
            <a:r>
              <a:rPr lang="en-US" dirty="0"/>
              <a:t>Must deal with greatly reduced memory bandwidth per 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B4D4A-E2C7-241A-0CA8-AFC2ACC64E2E}"/>
              </a:ext>
            </a:extLst>
          </p:cNvPr>
          <p:cNvSpPr txBox="1"/>
          <p:nvPr/>
        </p:nvSpPr>
        <p:spPr>
          <a:xfrm>
            <a:off x="735187" y="6094740"/>
            <a:ext cx="106186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Dongarra</a:t>
            </a:r>
            <a:r>
              <a:rPr lang="en-US" sz="1100" dirty="0"/>
              <a:t>, J., Keyes, D. The co-evolution of computational physics and high-performance computing. </a:t>
            </a:r>
            <a:r>
              <a:rPr lang="en-US" sz="1100" i="1" dirty="0"/>
              <a:t>Nat Rev Phys</a:t>
            </a:r>
            <a:r>
              <a:rPr lang="en-US" sz="1100" dirty="0"/>
              <a:t> (2024). https://doi.org/10.1038/s42254-024-00750-z</a:t>
            </a:r>
          </a:p>
        </p:txBody>
      </p:sp>
      <p:pic>
        <p:nvPicPr>
          <p:cNvPr id="3" name="Google Shape;228;p2" descr="exacoverpage">
            <a:extLst>
              <a:ext uri="{FF2B5EF4-FFF2-40B4-BE49-F238E27FC236}">
                <a16:creationId xmlns:a16="http://schemas.microsoft.com/office/drawing/2014/main" id="{CD34AC10-6DF5-E7D9-7B7A-8CC73FFA84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8362" y="1066462"/>
            <a:ext cx="3947675" cy="466315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709051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948C63-0DFC-FBAB-F298-A6C8A042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Major Research Components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3A8B67-402E-8A20-B8B2-4BF5D38E18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Promote “Benchmarking for Understanding”</a:t>
            </a:r>
          </a:p>
          <a:p>
            <a:pPr marL="25400" indent="0">
              <a:buNone/>
            </a:pPr>
            <a:endParaRPr lang="en-US" dirty="0"/>
          </a:p>
          <a:p>
            <a:r>
              <a:rPr lang="en-US" dirty="0"/>
              <a:t>Architect to reduce inefficiencies due to “border crossings”</a:t>
            </a:r>
          </a:p>
          <a:p>
            <a:pPr marL="25400" indent="0">
              <a:buNone/>
            </a:pPr>
            <a:endParaRPr lang="en-US" dirty="0"/>
          </a:p>
          <a:p>
            <a:r>
              <a:rPr lang="en-US" dirty="0"/>
              <a:t>Develop flexible “hybrid” algorithmic techniques </a:t>
            </a:r>
          </a:p>
        </p:txBody>
      </p:sp>
    </p:spTree>
    <p:extLst>
      <p:ext uri="{BB962C8B-B14F-4D97-AF65-F5344CB8AC3E}">
        <p14:creationId xmlns:p14="http://schemas.microsoft.com/office/powerpoint/2010/main" val="871015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64516B9-ED77-8F37-FFFB-765E69FA1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#1: Benchmarking for Understanding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1305F28-DF4B-89AE-B96B-52D886113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95353"/>
            <a:ext cx="5157787" cy="823912"/>
          </a:xfrm>
        </p:spPr>
        <p:txBody>
          <a:bodyPr>
            <a:normAutofit/>
          </a:bodyPr>
          <a:lstStyle/>
          <a:p>
            <a:r>
              <a:rPr lang="en-US" sz="3200" dirty="0"/>
              <a:t>Reasons for Benchmarking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F313ACD-D2E6-D86A-4F1A-2017390ECAE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2119265"/>
            <a:ext cx="5157787" cy="368458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Competitive benchmarking</a:t>
            </a:r>
            <a:r>
              <a:rPr lang="en-US" dirty="0"/>
              <a:t>: “my system is better than yours”</a:t>
            </a:r>
          </a:p>
          <a:p>
            <a:r>
              <a:rPr lang="en-US" b="1" dirty="0">
                <a:solidFill>
                  <a:srgbClr val="0000FF"/>
                </a:solidFill>
              </a:rPr>
              <a:t>Technical benchmarking</a:t>
            </a:r>
            <a:r>
              <a:rPr lang="en-US" dirty="0"/>
              <a:t>: “I get best performance with parameters </a:t>
            </a:r>
            <a:r>
              <a:rPr lang="en-US" dirty="0" err="1"/>
              <a:t>xyz</a:t>
            </a:r>
            <a:r>
              <a:rPr lang="en-US" dirty="0"/>
              <a:t>”</a:t>
            </a:r>
          </a:p>
          <a:p>
            <a:r>
              <a:rPr lang="en-US" b="1" dirty="0">
                <a:solidFill>
                  <a:srgbClr val="FF9900"/>
                </a:solidFill>
              </a:rPr>
              <a:t>Projective benchmarking</a:t>
            </a:r>
            <a:r>
              <a:rPr lang="en-US" dirty="0"/>
              <a:t>: “by looking at previous generations the next Moore’s Law increment tech level should increase performance by X”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915A57-8F2D-32AE-D2AD-0587374909B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72200" y="1295353"/>
            <a:ext cx="5183188" cy="823912"/>
          </a:xfrm>
        </p:spPr>
        <p:txBody>
          <a:bodyPr>
            <a:normAutofit/>
          </a:bodyPr>
          <a:lstStyle/>
          <a:p>
            <a:r>
              <a:rPr lang="en-US" sz="3200" dirty="0"/>
              <a:t>Benchmarking “Crimes”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5008446-DB4E-10C6-5707-CAF6EACC432B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095999" y="2119265"/>
            <a:ext cx="5667375" cy="2814685"/>
          </a:xfrm>
        </p:spPr>
        <p:txBody>
          <a:bodyPr/>
          <a:lstStyle/>
          <a:p>
            <a:r>
              <a:rPr lang="en-US" dirty="0"/>
              <a:t>Selective benchmarking,</a:t>
            </a:r>
          </a:p>
          <a:p>
            <a:r>
              <a:rPr lang="en-US" dirty="0"/>
              <a:t>Using wrong benchmarks,</a:t>
            </a:r>
          </a:p>
          <a:p>
            <a:r>
              <a:rPr lang="en-US" dirty="0"/>
              <a:t>Improper comparison of results,</a:t>
            </a:r>
          </a:p>
          <a:p>
            <a:r>
              <a:rPr lang="en-US" dirty="0"/>
              <a:t>Improper interpretation of results,</a:t>
            </a:r>
          </a:p>
          <a:p>
            <a:r>
              <a:rPr lang="en-US" dirty="0"/>
              <a:t>Measurement omissions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4DF84-3880-14EF-2AB7-EDC5FA256E0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653CE-D1A1-8271-A337-DA2E4BB2C74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EF69A-205A-299E-5759-746B52336A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6077F-40D3-6A7B-394D-C52DA2DC60B5}"/>
              </a:ext>
            </a:extLst>
          </p:cNvPr>
          <p:cNvSpPr txBox="1"/>
          <p:nvPr/>
        </p:nvSpPr>
        <p:spPr>
          <a:xfrm>
            <a:off x="6194425" y="5341438"/>
            <a:ext cx="515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G. </a:t>
            </a:r>
            <a:r>
              <a:rPr lang="en-US" dirty="0" err="1"/>
              <a:t>Heiser</a:t>
            </a:r>
            <a:r>
              <a:rPr lang="en-US" dirty="0"/>
              <a:t>, “Systems benchmarking crimes,” https://gernot-heiser.org/benchmarking-crimes.html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3DDDF20-99C4-7A1F-D69E-29EC47CBDE07}"/>
              </a:ext>
            </a:extLst>
          </p:cNvPr>
          <p:cNvSpPr/>
          <p:nvPr/>
        </p:nvSpPr>
        <p:spPr>
          <a:xfrm>
            <a:off x="148430" y="4050601"/>
            <a:ext cx="771525" cy="433387"/>
          </a:xfrm>
          <a:prstGeom prst="rightArrow">
            <a:avLst/>
          </a:prstGeom>
          <a:solidFill>
            <a:srgbClr val="FF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2F1135-27C1-7ED8-CF14-F5A5130CF124}"/>
              </a:ext>
            </a:extLst>
          </p:cNvPr>
          <p:cNvSpPr txBox="1"/>
          <p:nvPr/>
        </p:nvSpPr>
        <p:spPr>
          <a:xfrm>
            <a:off x="13858" y="2164681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Today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5F5ED6-874B-6153-D6FB-113422677164}"/>
              </a:ext>
            </a:extLst>
          </p:cNvPr>
          <p:cNvSpPr txBox="1"/>
          <p:nvPr/>
        </p:nvSpPr>
        <p:spPr>
          <a:xfrm>
            <a:off x="13858" y="2952953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386235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FD5097-9A4F-AAF7-F15D-E95140A5C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Benchmarks (From Upcoming Paper)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E3DF14-8264-568B-D854-6CD4490C0F7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05DF76-092D-E77D-F6D7-1E8978772C4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F2DE4A-9C5C-8DBA-B60D-A50533D771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4AE7A1-19B5-E9E9-FED1-F8FF2E4A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84" y="1516063"/>
            <a:ext cx="11322713" cy="459105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005313F1-291C-0D1F-492C-9CD3D42B6EB0}"/>
              </a:ext>
            </a:extLst>
          </p:cNvPr>
          <p:cNvSpPr/>
          <p:nvPr/>
        </p:nvSpPr>
        <p:spPr>
          <a:xfrm>
            <a:off x="8391525" y="800100"/>
            <a:ext cx="409575" cy="71596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170AE-59A8-B739-43D3-54E589436EC7}"/>
              </a:ext>
            </a:extLst>
          </p:cNvPr>
          <p:cNvSpPr txBox="1"/>
          <p:nvPr/>
        </p:nvSpPr>
        <p:spPr>
          <a:xfrm>
            <a:off x="8801100" y="834915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Inadequate for</a:t>
            </a:r>
          </a:p>
          <a:p>
            <a:r>
              <a:rPr lang="en-US" sz="1800" dirty="0">
                <a:solidFill>
                  <a:srgbClr val="FF0000"/>
                </a:solidFill>
              </a:rPr>
              <a:t>“Understanding”</a:t>
            </a:r>
          </a:p>
        </p:txBody>
      </p:sp>
    </p:spTree>
    <p:extLst>
      <p:ext uri="{BB962C8B-B14F-4D97-AF65-F5344CB8AC3E}">
        <p14:creationId xmlns:p14="http://schemas.microsoft.com/office/powerpoint/2010/main" val="2697739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92B35D-2086-A0AC-A6A0-7D89BC2E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Benchmarking Bridge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496099-0C61-39FD-97E8-C435D27A4BB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8199" y="3733800"/>
            <a:ext cx="10829925" cy="2660730"/>
          </a:xfrm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US" sz="4000" dirty="0"/>
              <a:t>Goal: Institutionalize process: </a:t>
            </a:r>
          </a:p>
          <a:p>
            <a:r>
              <a:rPr lang="en-US" sz="4000" dirty="0"/>
              <a:t>To enable deep understanding how computational infrastructure affects performance</a:t>
            </a:r>
          </a:p>
          <a:p>
            <a:r>
              <a:rPr lang="en-US" sz="4000" dirty="0"/>
              <a:t>As a function of benchmark characteristics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0CCB9-D662-BC9B-8481-FEB6935F801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6AEE9-BA4D-2C7D-B96A-4DC9A9CD942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F0B5C-EE0D-6D26-6B3B-4E8D550F1F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B0A942-56B6-0410-BA34-3CE4E5E2A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101173"/>
            <a:ext cx="9925050" cy="24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901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EEE4043-DF2F-324B-AF24-DDE5F48FE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Capture Cross-Benchmark Data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006F2-CBCC-4670-DBB2-7B15AD03921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C48CA-A542-2607-7C8C-F604B7C5C61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C3B8B-D20F-B720-8B62-3F9E2A4442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947DE8-00B7-6BEB-9D55-059691BD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079230"/>
            <a:ext cx="9995154" cy="545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6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0E2CC3-6C7A-59CE-0C2F-2E1B4988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Scalability Studies beyond Kernels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5B880-8F87-D8F7-1A1F-85A889971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kernels and </a:t>
            </a:r>
            <a:r>
              <a:rPr lang="en-US" b="1" dirty="0">
                <a:solidFill>
                  <a:srgbClr val="0000FF"/>
                </a:solidFill>
              </a:rPr>
              <a:t>WORKFLOWS: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Compositions of kernels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With multiple data set sizes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To be measured over multiple system sizes</a:t>
            </a:r>
          </a:p>
          <a:p>
            <a:r>
              <a:rPr lang="en-US" dirty="0"/>
              <a:t>Example: AGILE program from IARPA</a:t>
            </a:r>
          </a:p>
          <a:p>
            <a:pPr lvl="1"/>
            <a:r>
              <a:rPr lang="en-US" sz="1600" b="0" i="0" u="none" strike="noStrike" baseline="0" dirty="0">
                <a:latin typeface="TimesNewRomanPSMT"/>
              </a:rPr>
              <a:t>Workflow 1: Knowledge Graphs – Groups, Relationships, and Interests</a:t>
            </a:r>
          </a:p>
          <a:p>
            <a:pPr lvl="1"/>
            <a:r>
              <a:rPr lang="en-US" sz="1600" b="0" i="0" u="none" strike="noStrike" baseline="0" dirty="0">
                <a:latin typeface="TimesNewRomanPSMT"/>
              </a:rPr>
              <a:t>Workflow 2: Detection – System and Event Patterns</a:t>
            </a:r>
          </a:p>
          <a:p>
            <a:pPr lvl="1"/>
            <a:r>
              <a:rPr lang="en-US" sz="1600" b="0" i="0" u="none" strike="noStrike" baseline="0" dirty="0">
                <a:latin typeface="TimesNewRomanPSMT"/>
              </a:rPr>
              <a:t>Workflow 3: Sequence Data – Identification and Clustering</a:t>
            </a:r>
          </a:p>
          <a:p>
            <a:pPr lvl="1"/>
            <a:r>
              <a:rPr lang="en-US" sz="1600" b="0" i="0" u="none" strike="noStrike" baseline="0" dirty="0">
                <a:latin typeface="TimesNewRomanPSMT"/>
              </a:rPr>
              <a:t>Workflow 4: Network of Networks – such as Cyber-Physical Systems</a:t>
            </a:r>
            <a:endParaRPr lang="en-US" sz="3200" dirty="0">
              <a:solidFill>
                <a:schemeClr val="tx1"/>
              </a:solidFill>
            </a:endParaRPr>
          </a:p>
          <a:p>
            <a:r>
              <a:rPr lang="en-US" dirty="0"/>
              <a:t>Each with several variations</a:t>
            </a:r>
          </a:p>
          <a:p>
            <a:r>
              <a:rPr lang="en-US" dirty="0"/>
              <a:t>Include instrumentation to track major energy-costly events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21ADBBCA-C6FE-35E8-CB70-C734DF505462}"/>
              </a:ext>
            </a:extLst>
          </p:cNvPr>
          <p:cNvSpPr/>
          <p:nvPr/>
        </p:nvSpPr>
        <p:spPr>
          <a:xfrm>
            <a:off x="7735329" y="1147054"/>
            <a:ext cx="329514" cy="190294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72EB4-28E8-F2C4-39C1-D6C7B013CB09}"/>
              </a:ext>
            </a:extLst>
          </p:cNvPr>
          <p:cNvSpPr txBox="1"/>
          <p:nvPr/>
        </p:nvSpPr>
        <p:spPr>
          <a:xfrm>
            <a:off x="8153400" y="1498359"/>
            <a:ext cx="3951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i.e. Not just the highest performance but how does app/infrastructure scale – both strong and weak</a:t>
            </a:r>
          </a:p>
        </p:txBody>
      </p:sp>
    </p:spTree>
    <p:extLst>
      <p:ext uri="{BB962C8B-B14F-4D97-AF65-F5344CB8AC3E}">
        <p14:creationId xmlns:p14="http://schemas.microsoft.com/office/powerpoint/2010/main" val="30500664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74E642-D118-0323-0552-BF6ABCE83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#2: “Border Crossings”: The New Bottleneck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CE93F0-4EC3-2C2A-F2CC-29C9184EFEC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AEF3C-F417-4E8A-1D83-F6303250829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9E0E1-DB39-EF0A-93B5-0A1E3E1600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21B1F9-C853-F060-5E87-D348018CE154}"/>
              </a:ext>
            </a:extLst>
          </p:cNvPr>
          <p:cNvGrpSpPr/>
          <p:nvPr/>
        </p:nvGrpSpPr>
        <p:grpSpPr>
          <a:xfrm>
            <a:off x="297690" y="1637672"/>
            <a:ext cx="5907284" cy="4436532"/>
            <a:chOff x="359225" y="1159769"/>
            <a:chExt cx="5118142" cy="38438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57EF6E-D709-603A-1571-CDC743E4AF00}"/>
                </a:ext>
              </a:extLst>
            </p:cNvPr>
            <p:cNvSpPr txBox="1"/>
            <p:nvPr/>
          </p:nvSpPr>
          <p:spPr>
            <a:xfrm>
              <a:off x="1928500" y="2184677"/>
              <a:ext cx="708848" cy="590931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/>
                <a:t>General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 dirty="0"/>
                <a:t>Purpose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 dirty="0"/>
                <a:t>Socket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F2542D7-D830-CE7D-E3FB-FA55C8970760}"/>
                </a:ext>
              </a:extLst>
            </p:cNvPr>
            <p:cNvGrpSpPr/>
            <p:nvPr/>
          </p:nvGrpSpPr>
          <p:grpSpPr>
            <a:xfrm>
              <a:off x="1027217" y="2167301"/>
              <a:ext cx="875475" cy="244682"/>
              <a:chOff x="5990992" y="2523067"/>
              <a:chExt cx="875475" cy="244682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EFE1567-53FC-8AEE-5A05-6524EB0C42B2}"/>
                  </a:ext>
                </a:extLst>
              </p:cNvPr>
              <p:cNvSpPr txBox="1"/>
              <p:nvPr/>
            </p:nvSpPr>
            <p:spPr>
              <a:xfrm>
                <a:off x="5990992" y="2523067"/>
                <a:ext cx="513281" cy="24468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b="1" dirty="0" err="1"/>
                  <a:t>DDRx</a:t>
                </a:r>
                <a:endParaRPr lang="en-US" sz="1100" b="1" dirty="0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EED99A08-17F3-04CC-B3D9-238B723FD69C}"/>
                  </a:ext>
                </a:extLst>
              </p:cNvPr>
              <p:cNvCxnSpPr/>
              <p:nvPr/>
            </p:nvCxnSpPr>
            <p:spPr>
              <a:xfrm flipH="1">
                <a:off x="6527800" y="2645408"/>
                <a:ext cx="338667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625C57F-D45E-FBFD-8E28-F63D41CBA06C}"/>
                </a:ext>
              </a:extLst>
            </p:cNvPr>
            <p:cNvGrpSpPr/>
            <p:nvPr/>
          </p:nvGrpSpPr>
          <p:grpSpPr>
            <a:xfrm>
              <a:off x="1035684" y="2548301"/>
              <a:ext cx="875475" cy="244682"/>
              <a:chOff x="5990992" y="2523067"/>
              <a:chExt cx="875475" cy="244682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84C65FE-0BA3-B2DD-AAB9-60EC739ADFC6}"/>
                  </a:ext>
                </a:extLst>
              </p:cNvPr>
              <p:cNvSpPr txBox="1"/>
              <p:nvPr/>
            </p:nvSpPr>
            <p:spPr>
              <a:xfrm>
                <a:off x="5990992" y="2523067"/>
                <a:ext cx="513281" cy="24468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b="1" dirty="0" err="1"/>
                  <a:t>DDRx</a:t>
                </a:r>
                <a:endParaRPr lang="en-US" sz="1100" b="1" dirty="0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E2B2E116-F3E3-A8EC-0C0D-83C1F88BF398}"/>
                  </a:ext>
                </a:extLst>
              </p:cNvPr>
              <p:cNvCxnSpPr/>
              <p:nvPr/>
            </p:nvCxnSpPr>
            <p:spPr>
              <a:xfrm flipH="1">
                <a:off x="6527800" y="2645408"/>
                <a:ext cx="338667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EA12EA-905C-49B1-A870-BEBD873AD28B}"/>
                </a:ext>
              </a:extLst>
            </p:cNvPr>
            <p:cNvSpPr txBox="1"/>
            <p:nvPr/>
          </p:nvSpPr>
          <p:spPr>
            <a:xfrm>
              <a:off x="1911567" y="3276870"/>
              <a:ext cx="708848" cy="590931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/>
                <a:t>General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 dirty="0"/>
                <a:t>Purpose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 dirty="0"/>
                <a:t>Socket</a:t>
              </a:r>
            </a:p>
          </p:txBody>
        </p:sp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2D562C2D-14CB-2876-0A32-2969347500D6}"/>
                </a:ext>
              </a:extLst>
            </p:cNvPr>
            <p:cNvGrpSpPr/>
            <p:nvPr/>
          </p:nvGrpSpPr>
          <p:grpSpPr>
            <a:xfrm>
              <a:off x="1010284" y="3259494"/>
              <a:ext cx="875475" cy="244682"/>
              <a:chOff x="5990992" y="2523067"/>
              <a:chExt cx="875475" cy="244682"/>
            </a:xfrm>
          </p:grpSpPr>
          <p:sp>
            <p:nvSpPr>
              <p:cNvPr id="82" name="TextBox 5">
                <a:extLst>
                  <a:ext uri="{FF2B5EF4-FFF2-40B4-BE49-F238E27FC236}">
                    <a16:creationId xmlns:a16="http://schemas.microsoft.com/office/drawing/2014/main" id="{CC9691DC-22BB-50B4-F4FC-7C4C7F9A30B4}"/>
                  </a:ext>
                </a:extLst>
              </p:cNvPr>
              <p:cNvSpPr txBox="1"/>
              <p:nvPr/>
            </p:nvSpPr>
            <p:spPr>
              <a:xfrm>
                <a:off x="5990992" y="2523067"/>
                <a:ext cx="513281" cy="24468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b="1" dirty="0" err="1"/>
                  <a:t>DDRx</a:t>
                </a:r>
                <a:endParaRPr lang="en-US" sz="1100" b="1" dirty="0"/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0ED518C-BD3D-0047-8EEF-993B4CD48BDC}"/>
                  </a:ext>
                </a:extLst>
              </p:cNvPr>
              <p:cNvCxnSpPr/>
              <p:nvPr/>
            </p:nvCxnSpPr>
            <p:spPr>
              <a:xfrm flipH="1">
                <a:off x="6527800" y="2645408"/>
                <a:ext cx="338667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9">
              <a:extLst>
                <a:ext uri="{FF2B5EF4-FFF2-40B4-BE49-F238E27FC236}">
                  <a16:creationId xmlns:a16="http://schemas.microsoft.com/office/drawing/2014/main" id="{310BA7C9-B536-5ED9-C135-A02486BF3A16}"/>
                </a:ext>
              </a:extLst>
            </p:cNvPr>
            <p:cNvGrpSpPr/>
            <p:nvPr/>
          </p:nvGrpSpPr>
          <p:grpSpPr>
            <a:xfrm>
              <a:off x="1018751" y="3640494"/>
              <a:ext cx="875475" cy="244682"/>
              <a:chOff x="5990992" y="2523067"/>
              <a:chExt cx="875475" cy="24468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ECA1A3-7DE0-A612-0EF7-3F98B8D9DDAE}"/>
                  </a:ext>
                </a:extLst>
              </p:cNvPr>
              <p:cNvSpPr txBox="1"/>
              <p:nvPr/>
            </p:nvSpPr>
            <p:spPr>
              <a:xfrm>
                <a:off x="5990992" y="2523067"/>
                <a:ext cx="513281" cy="24468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b="1" dirty="0" err="1"/>
                  <a:t>DDRx</a:t>
                </a:r>
                <a:endParaRPr lang="en-US" sz="1100" b="1" dirty="0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D409E07-19A9-C228-CC48-0DFC530899B4}"/>
                  </a:ext>
                </a:extLst>
              </p:cNvPr>
              <p:cNvCxnSpPr/>
              <p:nvPr/>
            </p:nvCxnSpPr>
            <p:spPr>
              <a:xfrm flipH="1">
                <a:off x="6527800" y="2645408"/>
                <a:ext cx="338667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AE0CEE8-5C38-0CE6-E672-9E5D9D18263B}"/>
                </a:ext>
              </a:extLst>
            </p:cNvPr>
            <p:cNvCxnSpPr/>
            <p:nvPr/>
          </p:nvCxnSpPr>
          <p:spPr>
            <a:xfrm rot="5400000" flipH="1">
              <a:off x="1995826" y="3009308"/>
              <a:ext cx="52493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8D9DD8-3719-0366-4BA2-B652D82255B4}"/>
                </a:ext>
              </a:extLst>
            </p:cNvPr>
            <p:cNvSpPr txBox="1"/>
            <p:nvPr/>
          </p:nvSpPr>
          <p:spPr>
            <a:xfrm>
              <a:off x="1631088" y="2192699"/>
              <a:ext cx="219932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b="1" dirty="0"/>
                <a:t>.</a:t>
              </a:r>
            </a:p>
            <a:p>
              <a:pPr algn="ctr">
                <a:lnSpc>
                  <a:spcPct val="90000"/>
                </a:lnSpc>
              </a:pPr>
              <a:r>
                <a:rPr lang="en-US" sz="1000" b="1" dirty="0"/>
                <a:t>.</a:t>
              </a:r>
            </a:p>
            <a:p>
              <a:pPr algn="ctr">
                <a:lnSpc>
                  <a:spcPct val="90000"/>
                </a:lnSpc>
              </a:pPr>
              <a:r>
                <a:rPr lang="en-US" sz="1000" b="1" dirty="0"/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428D4A-6F7C-AA70-1627-34D761D003B5}"/>
                </a:ext>
              </a:extLst>
            </p:cNvPr>
            <p:cNvSpPr txBox="1"/>
            <p:nvPr/>
          </p:nvSpPr>
          <p:spPr>
            <a:xfrm>
              <a:off x="1622621" y="3284896"/>
              <a:ext cx="219932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b="1" dirty="0"/>
                <a:t>.</a:t>
              </a:r>
            </a:p>
            <a:p>
              <a:pPr algn="ctr">
                <a:lnSpc>
                  <a:spcPct val="90000"/>
                </a:lnSpc>
              </a:pPr>
              <a:r>
                <a:rPr lang="en-US" sz="1000" b="1" dirty="0"/>
                <a:t>.</a:t>
              </a:r>
            </a:p>
            <a:p>
              <a:pPr algn="ctr">
                <a:lnSpc>
                  <a:spcPct val="90000"/>
                </a:lnSpc>
              </a:pPr>
              <a:r>
                <a:rPr lang="en-US" sz="1000" b="1" dirty="0"/>
                <a:t>.</a:t>
              </a:r>
            </a:p>
          </p:txBody>
        </p:sp>
        <p:sp>
          <p:nvSpPr>
            <p:cNvPr id="18" name="TextBox 3">
              <a:extLst>
                <a:ext uri="{FF2B5EF4-FFF2-40B4-BE49-F238E27FC236}">
                  <a16:creationId xmlns:a16="http://schemas.microsoft.com/office/drawing/2014/main" id="{8442557B-DE9C-EA37-0C8D-520C7B418B9E}"/>
                </a:ext>
              </a:extLst>
            </p:cNvPr>
            <p:cNvSpPr txBox="1"/>
            <p:nvPr/>
          </p:nvSpPr>
          <p:spPr>
            <a:xfrm flipH="1">
              <a:off x="3186227" y="2184677"/>
              <a:ext cx="708848" cy="590931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/>
                <a:t>General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 dirty="0"/>
                <a:t>Purpose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 dirty="0"/>
                <a:t>Socket</a:t>
              </a:r>
            </a:p>
          </p:txBody>
        </p:sp>
        <p:grpSp>
          <p:nvGrpSpPr>
            <p:cNvPr id="19" name="Group 8">
              <a:extLst>
                <a:ext uri="{FF2B5EF4-FFF2-40B4-BE49-F238E27FC236}">
                  <a16:creationId xmlns:a16="http://schemas.microsoft.com/office/drawing/2014/main" id="{CA4D7B22-216D-1CC0-3298-0758303CED4F}"/>
                </a:ext>
              </a:extLst>
            </p:cNvPr>
            <p:cNvGrpSpPr/>
            <p:nvPr/>
          </p:nvGrpSpPr>
          <p:grpSpPr>
            <a:xfrm flipH="1">
              <a:off x="3920884" y="2167301"/>
              <a:ext cx="875475" cy="244682"/>
              <a:chOff x="5990992" y="2523067"/>
              <a:chExt cx="875475" cy="24468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E01081C-82B1-D1D9-EC93-231C792B8AA3}"/>
                  </a:ext>
                </a:extLst>
              </p:cNvPr>
              <p:cNvSpPr txBox="1"/>
              <p:nvPr/>
            </p:nvSpPr>
            <p:spPr>
              <a:xfrm>
                <a:off x="5990992" y="2523067"/>
                <a:ext cx="513281" cy="24468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b="1" dirty="0" err="1"/>
                  <a:t>DDRx</a:t>
                </a:r>
                <a:endParaRPr lang="en-US" sz="1100" b="1" dirty="0"/>
              </a:p>
            </p:txBody>
          </p: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C977AB51-905D-746C-8406-3D7CA0821BE2}"/>
                  </a:ext>
                </a:extLst>
              </p:cNvPr>
              <p:cNvCxnSpPr/>
              <p:nvPr/>
            </p:nvCxnSpPr>
            <p:spPr>
              <a:xfrm flipH="1">
                <a:off x="6527800" y="2645408"/>
                <a:ext cx="338667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9">
              <a:extLst>
                <a:ext uri="{FF2B5EF4-FFF2-40B4-BE49-F238E27FC236}">
                  <a16:creationId xmlns:a16="http://schemas.microsoft.com/office/drawing/2014/main" id="{1A8B9AAD-78C2-DD12-4F20-91BFFF3A41CC}"/>
                </a:ext>
              </a:extLst>
            </p:cNvPr>
            <p:cNvGrpSpPr/>
            <p:nvPr/>
          </p:nvGrpSpPr>
          <p:grpSpPr>
            <a:xfrm flipH="1">
              <a:off x="3912417" y="2548301"/>
              <a:ext cx="875475" cy="244682"/>
              <a:chOff x="5990992" y="2523067"/>
              <a:chExt cx="875475" cy="244682"/>
            </a:xfrm>
          </p:grpSpPr>
          <p:sp>
            <p:nvSpPr>
              <p:cNvPr id="76" name="TextBox 10">
                <a:extLst>
                  <a:ext uri="{FF2B5EF4-FFF2-40B4-BE49-F238E27FC236}">
                    <a16:creationId xmlns:a16="http://schemas.microsoft.com/office/drawing/2014/main" id="{B983277E-457E-71A4-C86A-965B7F4F5A9C}"/>
                  </a:ext>
                </a:extLst>
              </p:cNvPr>
              <p:cNvSpPr txBox="1"/>
              <p:nvPr/>
            </p:nvSpPr>
            <p:spPr>
              <a:xfrm>
                <a:off x="5990992" y="2523067"/>
                <a:ext cx="513281" cy="24468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b="1" dirty="0" err="1"/>
                  <a:t>DDRx</a:t>
                </a:r>
                <a:endParaRPr lang="en-US" sz="1100" b="1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453027AE-499B-D295-E2AB-93AE2FC90EDC}"/>
                  </a:ext>
                </a:extLst>
              </p:cNvPr>
              <p:cNvCxnSpPr/>
              <p:nvPr/>
            </p:nvCxnSpPr>
            <p:spPr>
              <a:xfrm flipH="1">
                <a:off x="6527800" y="2645408"/>
                <a:ext cx="338667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9EFFC4-9F23-9EE8-9011-6F297A888665}"/>
                </a:ext>
              </a:extLst>
            </p:cNvPr>
            <p:cNvSpPr txBox="1"/>
            <p:nvPr/>
          </p:nvSpPr>
          <p:spPr>
            <a:xfrm flipH="1">
              <a:off x="3203160" y="3276870"/>
              <a:ext cx="708848" cy="590931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/>
                <a:t>General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 dirty="0"/>
                <a:t>Purpose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 dirty="0"/>
                <a:t>Socket</a:t>
              </a:r>
            </a:p>
          </p:txBody>
        </p:sp>
        <p:grpSp>
          <p:nvGrpSpPr>
            <p:cNvPr id="22" name="Group 8">
              <a:extLst>
                <a:ext uri="{FF2B5EF4-FFF2-40B4-BE49-F238E27FC236}">
                  <a16:creationId xmlns:a16="http://schemas.microsoft.com/office/drawing/2014/main" id="{34FE38F6-7FB1-34D8-AC57-BDCDB3CBB05B}"/>
                </a:ext>
              </a:extLst>
            </p:cNvPr>
            <p:cNvGrpSpPr/>
            <p:nvPr/>
          </p:nvGrpSpPr>
          <p:grpSpPr>
            <a:xfrm flipH="1">
              <a:off x="3937817" y="3259494"/>
              <a:ext cx="875475" cy="244682"/>
              <a:chOff x="5990992" y="2523067"/>
              <a:chExt cx="875475" cy="244682"/>
            </a:xfrm>
          </p:grpSpPr>
          <p:sp>
            <p:nvSpPr>
              <p:cNvPr id="74" name="TextBox 5">
                <a:extLst>
                  <a:ext uri="{FF2B5EF4-FFF2-40B4-BE49-F238E27FC236}">
                    <a16:creationId xmlns:a16="http://schemas.microsoft.com/office/drawing/2014/main" id="{4B17C554-756E-B1AD-2893-7786A6BC7D59}"/>
                  </a:ext>
                </a:extLst>
              </p:cNvPr>
              <p:cNvSpPr txBox="1"/>
              <p:nvPr/>
            </p:nvSpPr>
            <p:spPr>
              <a:xfrm>
                <a:off x="5990992" y="2523067"/>
                <a:ext cx="513281" cy="24468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b="1" dirty="0" err="1"/>
                  <a:t>DDRx</a:t>
                </a:r>
                <a:endParaRPr lang="en-US" sz="1100" b="1" dirty="0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32FC5105-A882-0697-FF03-4F57DCFAA163}"/>
                  </a:ext>
                </a:extLst>
              </p:cNvPr>
              <p:cNvCxnSpPr/>
              <p:nvPr/>
            </p:nvCxnSpPr>
            <p:spPr>
              <a:xfrm flipH="1">
                <a:off x="6527800" y="2645408"/>
                <a:ext cx="338667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9">
              <a:extLst>
                <a:ext uri="{FF2B5EF4-FFF2-40B4-BE49-F238E27FC236}">
                  <a16:creationId xmlns:a16="http://schemas.microsoft.com/office/drawing/2014/main" id="{5E671E5D-A207-2849-A5EA-D2A4CD37BEF3}"/>
                </a:ext>
              </a:extLst>
            </p:cNvPr>
            <p:cNvGrpSpPr/>
            <p:nvPr/>
          </p:nvGrpSpPr>
          <p:grpSpPr>
            <a:xfrm flipH="1">
              <a:off x="3929350" y="3640494"/>
              <a:ext cx="875475" cy="244682"/>
              <a:chOff x="5990992" y="2523067"/>
              <a:chExt cx="875475" cy="24468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7C02AE2-58F5-BC55-965B-40E3CB53FE21}"/>
                  </a:ext>
                </a:extLst>
              </p:cNvPr>
              <p:cNvSpPr txBox="1"/>
              <p:nvPr/>
            </p:nvSpPr>
            <p:spPr>
              <a:xfrm>
                <a:off x="5990992" y="2523067"/>
                <a:ext cx="513281" cy="24468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b="1" dirty="0" err="1"/>
                  <a:t>DDRx</a:t>
                </a:r>
                <a:endParaRPr lang="en-US" sz="1100" b="1" dirty="0"/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9E91BE22-CBAE-F0CB-6A74-1BBDD6C1B50F}"/>
                  </a:ext>
                </a:extLst>
              </p:cNvPr>
              <p:cNvCxnSpPr/>
              <p:nvPr/>
            </p:nvCxnSpPr>
            <p:spPr>
              <a:xfrm flipH="1">
                <a:off x="6527800" y="2645408"/>
                <a:ext cx="338667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C1F9A68-5FCB-2132-205D-C4E2F92AE3A9}"/>
                </a:ext>
              </a:extLst>
            </p:cNvPr>
            <p:cNvCxnSpPr/>
            <p:nvPr/>
          </p:nvCxnSpPr>
          <p:spPr>
            <a:xfrm rot="16200000">
              <a:off x="3302818" y="3009308"/>
              <a:ext cx="52493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6AF459-0554-5E54-3D1F-06808B660972}"/>
                </a:ext>
              </a:extLst>
            </p:cNvPr>
            <p:cNvSpPr txBox="1"/>
            <p:nvPr/>
          </p:nvSpPr>
          <p:spPr>
            <a:xfrm flipH="1">
              <a:off x="3972556" y="2192699"/>
              <a:ext cx="219932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b="1" dirty="0"/>
                <a:t>.</a:t>
              </a:r>
            </a:p>
            <a:p>
              <a:pPr algn="ctr">
                <a:lnSpc>
                  <a:spcPct val="90000"/>
                </a:lnSpc>
              </a:pPr>
              <a:r>
                <a:rPr lang="en-US" sz="1000" b="1" dirty="0"/>
                <a:t>.</a:t>
              </a:r>
            </a:p>
            <a:p>
              <a:pPr algn="ctr">
                <a:lnSpc>
                  <a:spcPct val="90000"/>
                </a:lnSpc>
              </a:pPr>
              <a:r>
                <a:rPr lang="en-US" sz="1000" b="1" dirty="0"/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C0DBA-0355-1E96-052A-B53FA501C1B4}"/>
                </a:ext>
              </a:extLst>
            </p:cNvPr>
            <p:cNvSpPr txBox="1"/>
            <p:nvPr/>
          </p:nvSpPr>
          <p:spPr>
            <a:xfrm flipH="1">
              <a:off x="3981023" y="3284896"/>
              <a:ext cx="219932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b="1" dirty="0"/>
                <a:t>.</a:t>
              </a:r>
            </a:p>
            <a:p>
              <a:pPr algn="ctr">
                <a:lnSpc>
                  <a:spcPct val="90000"/>
                </a:lnSpc>
              </a:pPr>
              <a:r>
                <a:rPr lang="en-US" sz="1000" b="1" dirty="0"/>
                <a:t>.</a:t>
              </a:r>
            </a:p>
            <a:p>
              <a:pPr algn="ctr">
                <a:lnSpc>
                  <a:spcPct val="90000"/>
                </a:lnSpc>
              </a:pPr>
              <a:r>
                <a:rPr lang="en-US" sz="1000" b="1" dirty="0"/>
                <a:t>.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7442FC-3732-DE19-73F9-DA38EFBD1094}"/>
                </a:ext>
              </a:extLst>
            </p:cNvPr>
            <p:cNvCxnSpPr/>
            <p:nvPr/>
          </p:nvCxnSpPr>
          <p:spPr>
            <a:xfrm rot="10800000">
              <a:off x="2659359" y="2306575"/>
              <a:ext cx="52493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DD13BD1-3579-BE1D-8F85-CFCE46062D9D}"/>
                </a:ext>
              </a:extLst>
            </p:cNvPr>
            <p:cNvCxnSpPr/>
            <p:nvPr/>
          </p:nvCxnSpPr>
          <p:spPr>
            <a:xfrm rot="10800000">
              <a:off x="2650894" y="3712041"/>
              <a:ext cx="52493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B6E7CDB-7120-C567-318A-9252036F8D0F}"/>
                </a:ext>
              </a:extLst>
            </p:cNvPr>
            <p:cNvCxnSpPr/>
            <p:nvPr/>
          </p:nvCxnSpPr>
          <p:spPr>
            <a:xfrm>
              <a:off x="2651569" y="2747517"/>
              <a:ext cx="546522" cy="52045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0D8A0EE-D7AD-47F6-5E3E-F6688885DCCC}"/>
                </a:ext>
              </a:extLst>
            </p:cNvPr>
            <p:cNvCxnSpPr/>
            <p:nvPr/>
          </p:nvCxnSpPr>
          <p:spPr>
            <a:xfrm flipV="1">
              <a:off x="2639291" y="2785367"/>
              <a:ext cx="550334" cy="50800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3ECA86-6EEC-2D4A-0182-3D682B7A4038}"/>
                </a:ext>
              </a:extLst>
            </p:cNvPr>
            <p:cNvCxnSpPr/>
            <p:nvPr/>
          </p:nvCxnSpPr>
          <p:spPr>
            <a:xfrm rot="5400000" flipH="1">
              <a:off x="2012759" y="4152309"/>
              <a:ext cx="524932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8B7AF6A-177F-3FFC-FC17-BC8C2AC62537}"/>
                </a:ext>
              </a:extLst>
            </p:cNvPr>
            <p:cNvCxnSpPr/>
            <p:nvPr/>
          </p:nvCxnSpPr>
          <p:spPr>
            <a:xfrm rot="5400000" flipH="1">
              <a:off x="3333559" y="4152309"/>
              <a:ext cx="524932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62">
              <a:extLst>
                <a:ext uri="{FF2B5EF4-FFF2-40B4-BE49-F238E27FC236}">
                  <a16:creationId xmlns:a16="http://schemas.microsoft.com/office/drawing/2014/main" id="{E820D98D-512B-F263-4936-C82AF143AD42}"/>
                </a:ext>
              </a:extLst>
            </p:cNvPr>
            <p:cNvSpPr/>
            <p:nvPr/>
          </p:nvSpPr>
          <p:spPr>
            <a:xfrm>
              <a:off x="2664692" y="2518242"/>
              <a:ext cx="169333" cy="1896533"/>
            </a:xfrm>
            <a:custGeom>
              <a:avLst/>
              <a:gdLst>
                <a:gd name="connsiteX0" fmla="*/ 0 w 169333"/>
                <a:gd name="connsiteY0" fmla="*/ 0 h 1896533"/>
                <a:gd name="connsiteX1" fmla="*/ 160866 w 169333"/>
                <a:gd name="connsiteY1" fmla="*/ 0 h 1896533"/>
                <a:gd name="connsiteX2" fmla="*/ 169333 w 169333"/>
                <a:gd name="connsiteY2" fmla="*/ 1896533 h 1896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333" h="1896533">
                  <a:moveTo>
                    <a:pt x="0" y="0"/>
                  </a:moveTo>
                  <a:lnTo>
                    <a:pt x="160866" y="0"/>
                  </a:lnTo>
                  <a:cubicBezTo>
                    <a:pt x="163688" y="632178"/>
                    <a:pt x="166511" y="1264355"/>
                    <a:pt x="169333" y="1896533"/>
                  </a:cubicBezTo>
                </a:path>
              </a:pathLst>
            </a:custGeom>
            <a:ln w="38100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4" name="Freeform 63">
              <a:extLst>
                <a:ext uri="{FF2B5EF4-FFF2-40B4-BE49-F238E27FC236}">
                  <a16:creationId xmlns:a16="http://schemas.microsoft.com/office/drawing/2014/main" id="{E4672F57-207A-F204-5A38-6A09CF0E1147}"/>
                </a:ext>
              </a:extLst>
            </p:cNvPr>
            <p:cNvSpPr/>
            <p:nvPr/>
          </p:nvSpPr>
          <p:spPr>
            <a:xfrm flipH="1">
              <a:off x="3045692" y="2518242"/>
              <a:ext cx="169333" cy="1896533"/>
            </a:xfrm>
            <a:custGeom>
              <a:avLst/>
              <a:gdLst>
                <a:gd name="connsiteX0" fmla="*/ 0 w 169333"/>
                <a:gd name="connsiteY0" fmla="*/ 0 h 1896533"/>
                <a:gd name="connsiteX1" fmla="*/ 160866 w 169333"/>
                <a:gd name="connsiteY1" fmla="*/ 0 h 1896533"/>
                <a:gd name="connsiteX2" fmla="*/ 169333 w 169333"/>
                <a:gd name="connsiteY2" fmla="*/ 1896533 h 1896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333" h="1896533">
                  <a:moveTo>
                    <a:pt x="0" y="0"/>
                  </a:moveTo>
                  <a:lnTo>
                    <a:pt x="160866" y="0"/>
                  </a:lnTo>
                  <a:cubicBezTo>
                    <a:pt x="163688" y="632178"/>
                    <a:pt x="166511" y="1264355"/>
                    <a:pt x="169333" y="1896533"/>
                  </a:cubicBezTo>
                </a:path>
              </a:pathLst>
            </a:custGeom>
            <a:ln w="38100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3A698B-3219-3D74-E561-EA43101C615D}"/>
                </a:ext>
              </a:extLst>
            </p:cNvPr>
            <p:cNvSpPr txBox="1"/>
            <p:nvPr/>
          </p:nvSpPr>
          <p:spPr>
            <a:xfrm>
              <a:off x="1989284" y="4377101"/>
              <a:ext cx="1908086" cy="28623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b="1" dirty="0"/>
                <a:t>Network Interface Chip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243DB88-0FF4-290F-A953-BFE8F3C43B4C}"/>
                </a:ext>
              </a:extLst>
            </p:cNvPr>
            <p:cNvCxnSpPr/>
            <p:nvPr/>
          </p:nvCxnSpPr>
          <p:spPr>
            <a:xfrm>
              <a:off x="2156691" y="4656500"/>
              <a:ext cx="0" cy="34713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16ABBA-A62D-6E61-CAA0-4A5C66DF551F}"/>
                </a:ext>
              </a:extLst>
            </p:cNvPr>
            <p:cNvCxnSpPr/>
            <p:nvPr/>
          </p:nvCxnSpPr>
          <p:spPr>
            <a:xfrm>
              <a:off x="2483504" y="4656500"/>
              <a:ext cx="0" cy="34713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6973EA8-1E73-7D4F-3D26-46DAC65874E5}"/>
                </a:ext>
              </a:extLst>
            </p:cNvPr>
            <p:cNvCxnSpPr/>
            <p:nvPr/>
          </p:nvCxnSpPr>
          <p:spPr>
            <a:xfrm>
              <a:off x="2810317" y="4656500"/>
              <a:ext cx="0" cy="34713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11E20D5-61AD-AF71-54FF-F437527D8B48}"/>
                </a:ext>
              </a:extLst>
            </p:cNvPr>
            <p:cNvCxnSpPr/>
            <p:nvPr/>
          </p:nvCxnSpPr>
          <p:spPr>
            <a:xfrm>
              <a:off x="3137130" y="4656500"/>
              <a:ext cx="0" cy="34713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B4A86B3-4E88-DE5E-6BFC-D881D6546A6A}"/>
                </a:ext>
              </a:extLst>
            </p:cNvPr>
            <p:cNvCxnSpPr/>
            <p:nvPr/>
          </p:nvCxnSpPr>
          <p:spPr>
            <a:xfrm>
              <a:off x="3463943" y="4656500"/>
              <a:ext cx="0" cy="34713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BDFFF49-342B-1980-8577-C7B91D5D0D6F}"/>
                </a:ext>
              </a:extLst>
            </p:cNvPr>
            <p:cNvCxnSpPr/>
            <p:nvPr/>
          </p:nvCxnSpPr>
          <p:spPr>
            <a:xfrm>
              <a:off x="3790757" y="4656500"/>
              <a:ext cx="0" cy="34713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2AD3C32-7897-4DB0-C4AE-7D1F2473556B}"/>
                </a:ext>
              </a:extLst>
            </p:cNvPr>
            <p:cNvSpPr txBox="1"/>
            <p:nvPr/>
          </p:nvSpPr>
          <p:spPr>
            <a:xfrm>
              <a:off x="1930823" y="1185610"/>
              <a:ext cx="602601" cy="59093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GPU</a:t>
              </a:r>
            </a:p>
            <a:p>
              <a:pPr algn="ctr">
                <a:lnSpc>
                  <a:spcPct val="90000"/>
                </a:lnSpc>
              </a:pPr>
              <a:endParaRPr lang="en-US" sz="12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Socket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57A15EE-D7BE-205D-E3E2-B11654FE25E7}"/>
                </a:ext>
              </a:extLst>
            </p:cNvPr>
            <p:cNvCxnSpPr/>
            <p:nvPr/>
          </p:nvCxnSpPr>
          <p:spPr>
            <a:xfrm rot="5400000" flipH="1">
              <a:off x="1978893" y="1984842"/>
              <a:ext cx="524932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DFB1125-5717-484F-1CD6-33F6241DCBBE}"/>
                </a:ext>
              </a:extLst>
            </p:cNvPr>
            <p:cNvGrpSpPr/>
            <p:nvPr/>
          </p:nvGrpSpPr>
          <p:grpSpPr>
            <a:xfrm>
              <a:off x="993001" y="1185169"/>
              <a:ext cx="909691" cy="244682"/>
              <a:chOff x="5990643" y="1540935"/>
              <a:chExt cx="909691" cy="24468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8AD1B4D-22A3-028B-FBAD-9252F1041576}"/>
                  </a:ext>
                </a:extLst>
              </p:cNvPr>
              <p:cNvSpPr txBox="1"/>
              <p:nvPr/>
            </p:nvSpPr>
            <p:spPr>
              <a:xfrm>
                <a:off x="5990643" y="1540935"/>
                <a:ext cx="530915" cy="244682"/>
              </a:xfrm>
              <a:prstGeom prst="rect">
                <a:avLst/>
              </a:prstGeom>
              <a:solidFill>
                <a:srgbClr val="FF6699"/>
              </a:solidFill>
              <a:ln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b="1" dirty="0"/>
                  <a:t>GDDR</a:t>
                </a: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B77C8B71-6435-E638-23B0-6D2C93392FB7}"/>
                  </a:ext>
                </a:extLst>
              </p:cNvPr>
              <p:cNvCxnSpPr/>
              <p:nvPr/>
            </p:nvCxnSpPr>
            <p:spPr>
              <a:xfrm flipH="1">
                <a:off x="6561667" y="1663276"/>
                <a:ext cx="338667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F9751E3-8D88-EFAC-9BA4-A1314B11E764}"/>
                </a:ext>
              </a:extLst>
            </p:cNvPr>
            <p:cNvGrpSpPr/>
            <p:nvPr/>
          </p:nvGrpSpPr>
          <p:grpSpPr>
            <a:xfrm>
              <a:off x="993001" y="1532303"/>
              <a:ext cx="909691" cy="244682"/>
              <a:chOff x="5990643" y="1540935"/>
              <a:chExt cx="909691" cy="244682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B84DEBF-8C70-97ED-4929-553919F0DB8C}"/>
                  </a:ext>
                </a:extLst>
              </p:cNvPr>
              <p:cNvSpPr txBox="1"/>
              <p:nvPr/>
            </p:nvSpPr>
            <p:spPr>
              <a:xfrm>
                <a:off x="5990643" y="1540935"/>
                <a:ext cx="530915" cy="244682"/>
              </a:xfrm>
              <a:prstGeom prst="rect">
                <a:avLst/>
              </a:prstGeom>
              <a:solidFill>
                <a:srgbClr val="FF6699"/>
              </a:solidFill>
              <a:ln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b="1" dirty="0"/>
                  <a:t>GDDR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EB542EEB-7585-8C46-3646-4E4D35D5DF62}"/>
                  </a:ext>
                </a:extLst>
              </p:cNvPr>
              <p:cNvCxnSpPr/>
              <p:nvPr/>
            </p:nvCxnSpPr>
            <p:spPr>
              <a:xfrm flipH="1">
                <a:off x="6561667" y="1663276"/>
                <a:ext cx="338667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6F85497-93F5-0259-EA07-F66948D4C381}"/>
                </a:ext>
              </a:extLst>
            </p:cNvPr>
            <p:cNvSpPr txBox="1"/>
            <p:nvPr/>
          </p:nvSpPr>
          <p:spPr>
            <a:xfrm>
              <a:off x="1631088" y="1200982"/>
              <a:ext cx="219932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b="1" dirty="0"/>
                <a:t>.</a:t>
              </a:r>
            </a:p>
            <a:p>
              <a:pPr algn="ctr">
                <a:lnSpc>
                  <a:spcPct val="90000"/>
                </a:lnSpc>
              </a:pPr>
              <a:r>
                <a:rPr lang="en-US" sz="1000" b="1" dirty="0"/>
                <a:t>.</a:t>
              </a:r>
            </a:p>
            <a:p>
              <a:pPr algn="ctr">
                <a:lnSpc>
                  <a:spcPct val="90000"/>
                </a:lnSpc>
              </a:pPr>
              <a:r>
                <a:rPr lang="en-US" sz="1000" b="1" dirty="0"/>
                <a:t>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C3D771B-F805-8F76-B25D-4BCB82F7B60B}"/>
                </a:ext>
              </a:extLst>
            </p:cNvPr>
            <p:cNvSpPr txBox="1"/>
            <p:nvPr/>
          </p:nvSpPr>
          <p:spPr>
            <a:xfrm flipH="1">
              <a:off x="3278074" y="1160210"/>
              <a:ext cx="602601" cy="59093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GPU</a:t>
              </a:r>
            </a:p>
            <a:p>
              <a:pPr algn="ctr">
                <a:lnSpc>
                  <a:spcPct val="90000"/>
                </a:lnSpc>
              </a:pPr>
              <a:endParaRPr lang="en-US" sz="12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Socket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72F9578-7E3C-DFB0-40F9-82FECFDD5657}"/>
                </a:ext>
              </a:extLst>
            </p:cNvPr>
            <p:cNvCxnSpPr/>
            <p:nvPr/>
          </p:nvCxnSpPr>
          <p:spPr>
            <a:xfrm rot="16200000">
              <a:off x="3307673" y="1959442"/>
              <a:ext cx="524932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78">
              <a:extLst>
                <a:ext uri="{FF2B5EF4-FFF2-40B4-BE49-F238E27FC236}">
                  <a16:creationId xmlns:a16="http://schemas.microsoft.com/office/drawing/2014/main" id="{510F24E0-49A4-6648-E758-CB968BC4A5F2}"/>
                </a:ext>
              </a:extLst>
            </p:cNvPr>
            <p:cNvGrpSpPr/>
            <p:nvPr/>
          </p:nvGrpSpPr>
          <p:grpSpPr>
            <a:xfrm flipH="1">
              <a:off x="3908806" y="1159769"/>
              <a:ext cx="909691" cy="244682"/>
              <a:chOff x="5990643" y="1540935"/>
              <a:chExt cx="909691" cy="244682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655B49-64C5-220D-DE88-B505E27A2FD1}"/>
                  </a:ext>
                </a:extLst>
              </p:cNvPr>
              <p:cNvSpPr txBox="1"/>
              <p:nvPr/>
            </p:nvSpPr>
            <p:spPr>
              <a:xfrm>
                <a:off x="5990643" y="1540935"/>
                <a:ext cx="530915" cy="244682"/>
              </a:xfrm>
              <a:prstGeom prst="rect">
                <a:avLst/>
              </a:prstGeom>
              <a:solidFill>
                <a:srgbClr val="FF6699"/>
              </a:solidFill>
              <a:ln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b="1" dirty="0"/>
                  <a:t>GDDR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E990DC8-2107-982A-6F90-FC51E2445504}"/>
                  </a:ext>
                </a:extLst>
              </p:cNvPr>
              <p:cNvCxnSpPr/>
              <p:nvPr/>
            </p:nvCxnSpPr>
            <p:spPr>
              <a:xfrm flipH="1">
                <a:off x="6561667" y="1663276"/>
                <a:ext cx="338667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79">
              <a:extLst>
                <a:ext uri="{FF2B5EF4-FFF2-40B4-BE49-F238E27FC236}">
                  <a16:creationId xmlns:a16="http://schemas.microsoft.com/office/drawing/2014/main" id="{2635D567-27FF-9926-222E-78EEB14A4348}"/>
                </a:ext>
              </a:extLst>
            </p:cNvPr>
            <p:cNvGrpSpPr/>
            <p:nvPr/>
          </p:nvGrpSpPr>
          <p:grpSpPr>
            <a:xfrm flipH="1">
              <a:off x="3908806" y="1506903"/>
              <a:ext cx="909691" cy="244682"/>
              <a:chOff x="5990643" y="1540935"/>
              <a:chExt cx="909691" cy="244682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4391F48-C7FF-BD3A-CE68-DB4B7D29666C}"/>
                  </a:ext>
                </a:extLst>
              </p:cNvPr>
              <p:cNvSpPr txBox="1"/>
              <p:nvPr/>
            </p:nvSpPr>
            <p:spPr>
              <a:xfrm>
                <a:off x="5990643" y="1540935"/>
                <a:ext cx="530915" cy="244682"/>
              </a:xfrm>
              <a:prstGeom prst="rect">
                <a:avLst/>
              </a:prstGeom>
              <a:solidFill>
                <a:srgbClr val="FF6699"/>
              </a:solidFill>
              <a:ln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b="1" dirty="0"/>
                  <a:t>GDDR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AF1369C-C9D4-970F-BD27-1AF8F2B4B27D}"/>
                  </a:ext>
                </a:extLst>
              </p:cNvPr>
              <p:cNvCxnSpPr/>
              <p:nvPr/>
            </p:nvCxnSpPr>
            <p:spPr>
              <a:xfrm flipH="1">
                <a:off x="6561667" y="1663276"/>
                <a:ext cx="338667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79249C-FBF0-A4E8-83CE-6D588824F5F3}"/>
                </a:ext>
              </a:extLst>
            </p:cNvPr>
            <p:cNvSpPr txBox="1"/>
            <p:nvPr/>
          </p:nvSpPr>
          <p:spPr>
            <a:xfrm flipH="1">
              <a:off x="3968173" y="1194224"/>
              <a:ext cx="219932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b="1" dirty="0"/>
                <a:t>.</a:t>
              </a:r>
            </a:p>
            <a:p>
              <a:pPr algn="ctr">
                <a:lnSpc>
                  <a:spcPct val="90000"/>
                </a:lnSpc>
              </a:pPr>
              <a:r>
                <a:rPr lang="en-US" sz="1000" b="1" dirty="0"/>
                <a:t>.</a:t>
              </a:r>
            </a:p>
            <a:p>
              <a:pPr algn="ctr">
                <a:lnSpc>
                  <a:spcPct val="90000"/>
                </a:lnSpc>
              </a:pPr>
              <a:r>
                <a:rPr lang="en-US" sz="1000" b="1" dirty="0"/>
                <a:t>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BF9EFB-46FC-571C-A323-2EF660200D38}"/>
                </a:ext>
              </a:extLst>
            </p:cNvPr>
            <p:cNvSpPr txBox="1"/>
            <p:nvPr/>
          </p:nvSpPr>
          <p:spPr>
            <a:xfrm>
              <a:off x="375208" y="2350876"/>
              <a:ext cx="503664" cy="258532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/>
                <a:t>HBM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C16B5AC-6B1F-21AD-2FD0-D564BD00A13C}"/>
                </a:ext>
              </a:extLst>
            </p:cNvPr>
            <p:cNvCxnSpPr>
              <a:cxnSpLocks/>
              <a:stCxn id="52" idx="3"/>
              <a:endCxn id="9" idx="1"/>
            </p:cNvCxnSpPr>
            <p:nvPr/>
          </p:nvCxnSpPr>
          <p:spPr>
            <a:xfrm>
              <a:off x="878872" y="2480142"/>
              <a:ext cx="104962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7A759FB-C493-7755-CF41-31385A21CD09}"/>
                </a:ext>
              </a:extLst>
            </p:cNvPr>
            <p:cNvSpPr txBox="1"/>
            <p:nvPr/>
          </p:nvSpPr>
          <p:spPr>
            <a:xfrm>
              <a:off x="359225" y="3447913"/>
              <a:ext cx="503664" cy="258532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/>
                <a:t>HBM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638B5AA-50A8-B3AB-DB53-FA18934CB821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862889" y="3577179"/>
              <a:ext cx="102638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5F61856-A615-65CE-D6B7-210B65C3558B}"/>
                </a:ext>
              </a:extLst>
            </p:cNvPr>
            <p:cNvSpPr txBox="1"/>
            <p:nvPr/>
          </p:nvSpPr>
          <p:spPr>
            <a:xfrm>
              <a:off x="369786" y="1355748"/>
              <a:ext cx="503664" cy="258532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/>
                <a:t>HBM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FA90380-1CA0-DD7B-8449-5CF9A8EC8F7C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>
              <a:off x="873450" y="1485014"/>
              <a:ext cx="102638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3712EAF-8C61-18E5-642D-6C0AFEA4AF03}"/>
                </a:ext>
              </a:extLst>
            </p:cNvPr>
            <p:cNvSpPr txBox="1"/>
            <p:nvPr/>
          </p:nvSpPr>
          <p:spPr>
            <a:xfrm>
              <a:off x="4944728" y="1336133"/>
              <a:ext cx="503664" cy="258532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/>
                <a:t>HBM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F607131-0674-9806-8D72-D3135376CBC8}"/>
                </a:ext>
              </a:extLst>
            </p:cNvPr>
            <p:cNvCxnSpPr>
              <a:cxnSpLocks/>
            </p:cNvCxnSpPr>
            <p:nvPr/>
          </p:nvCxnSpPr>
          <p:spPr>
            <a:xfrm>
              <a:off x="3908842" y="1474730"/>
              <a:ext cx="101516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85A26A-DA8C-437F-EC7E-A6A35B51F6A7}"/>
                </a:ext>
              </a:extLst>
            </p:cNvPr>
            <p:cNvSpPr txBox="1"/>
            <p:nvPr/>
          </p:nvSpPr>
          <p:spPr>
            <a:xfrm>
              <a:off x="4973703" y="3438690"/>
              <a:ext cx="503664" cy="258532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/>
                <a:t>HBM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601FFB0-B061-405F-53DA-6C05DDB16344}"/>
                </a:ext>
              </a:extLst>
            </p:cNvPr>
            <p:cNvCxnSpPr>
              <a:cxnSpLocks/>
            </p:cNvCxnSpPr>
            <p:nvPr/>
          </p:nvCxnSpPr>
          <p:spPr>
            <a:xfrm>
              <a:off x="3937817" y="3577287"/>
              <a:ext cx="101516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DEA2DE8-9935-955B-9D93-91BA994A091B}"/>
                </a:ext>
              </a:extLst>
            </p:cNvPr>
            <p:cNvSpPr txBox="1"/>
            <p:nvPr/>
          </p:nvSpPr>
          <p:spPr>
            <a:xfrm>
              <a:off x="4955041" y="2355077"/>
              <a:ext cx="503664" cy="258532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/>
                <a:t>HBM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94FB1BF-D0D0-FA14-A1CB-FB6ECEC68819}"/>
                </a:ext>
              </a:extLst>
            </p:cNvPr>
            <p:cNvCxnSpPr>
              <a:cxnSpLocks/>
            </p:cNvCxnSpPr>
            <p:nvPr/>
          </p:nvCxnSpPr>
          <p:spPr>
            <a:xfrm>
              <a:off x="3919155" y="2493674"/>
              <a:ext cx="101516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E14A79C-363A-E486-AD33-262A312F1B62}"/>
              </a:ext>
            </a:extLst>
          </p:cNvPr>
          <p:cNvSpPr txBox="1"/>
          <p:nvPr/>
        </p:nvSpPr>
        <p:spPr>
          <a:xfrm>
            <a:off x="2735497" y="1011964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Today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97F7548C-0E47-E824-83AA-EBED2E67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629" y="1543151"/>
            <a:ext cx="5065162" cy="3085852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0404BAA-43F9-5EAC-2A24-4394174FFA44}"/>
              </a:ext>
            </a:extLst>
          </p:cNvPr>
          <p:cNvSpPr txBox="1"/>
          <p:nvPr/>
        </p:nvSpPr>
        <p:spPr>
          <a:xfrm>
            <a:off x="8431740" y="1114452"/>
            <a:ext cx="1805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Tomorrow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4B72E2-FBF7-F07E-3C1E-33478A6D3C01}"/>
              </a:ext>
            </a:extLst>
          </p:cNvPr>
          <p:cNvSpPr txBox="1"/>
          <p:nvPr/>
        </p:nvSpPr>
        <p:spPr>
          <a:xfrm>
            <a:off x="6987826" y="4118025"/>
            <a:ext cx="1857717" cy="646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Near/In Memory</a:t>
            </a:r>
          </a:p>
          <a:p>
            <a:r>
              <a:rPr lang="en-US" dirty="0"/>
              <a:t>Accelerators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C77B9A3-2F24-A5DC-D804-1214B3968033}"/>
              </a:ext>
            </a:extLst>
          </p:cNvPr>
          <p:cNvSpPr txBox="1"/>
          <p:nvPr/>
        </p:nvSpPr>
        <p:spPr>
          <a:xfrm>
            <a:off x="5142297" y="4936799"/>
            <a:ext cx="68739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 least </a:t>
            </a:r>
            <a:r>
              <a:rPr lang="en-US" sz="2400" b="1" i="1" dirty="0"/>
              <a:t>three kinds </a:t>
            </a:r>
            <a:r>
              <a:rPr lang="en-US" sz="2400" dirty="0"/>
              <a:t>of computational “crossings”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Physical separation of computational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Change in ISA/Execution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Significantly different engine technologies</a:t>
            </a:r>
          </a:p>
        </p:txBody>
      </p:sp>
    </p:spTree>
    <p:extLst>
      <p:ext uri="{BB962C8B-B14F-4D97-AF65-F5344CB8AC3E}">
        <p14:creationId xmlns:p14="http://schemas.microsoft.com/office/powerpoint/2010/main" val="1266716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C77E99A-C8D2-5A74-45C4-02310EF07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#3: Innovation in “Hybrid” Algorithms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A86843-BD47-1272-9A81-5E2C91BEA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 is going heterogeneous</a:t>
            </a:r>
          </a:p>
          <a:p>
            <a:pPr lvl="1"/>
            <a:r>
              <a:rPr lang="en-US" dirty="0"/>
              <a:t>Codes will bounce between different “cores”</a:t>
            </a:r>
          </a:p>
          <a:p>
            <a:endParaRPr lang="en-US" dirty="0"/>
          </a:p>
          <a:p>
            <a:r>
              <a:rPr lang="en-US" dirty="0"/>
              <a:t>Algorithms are rapidly involving new models of computation</a:t>
            </a:r>
          </a:p>
          <a:p>
            <a:pPr lvl="1"/>
            <a:r>
              <a:rPr lang="en-US" dirty="0"/>
              <a:t>AI, Quantum, Analog in Memory…</a:t>
            </a:r>
          </a:p>
          <a:p>
            <a:endParaRPr lang="en-US" dirty="0"/>
          </a:p>
          <a:p>
            <a:r>
              <a:rPr lang="en-US" dirty="0"/>
              <a:t>We need to understand algorithms that do both </a:t>
            </a:r>
          </a:p>
          <a:p>
            <a:pPr lvl="1"/>
            <a:r>
              <a:rPr lang="en-US" dirty="0"/>
              <a:t>EFFICIENTLY without wasting processing cycles</a:t>
            </a:r>
          </a:p>
        </p:txBody>
      </p:sp>
    </p:spTree>
    <p:extLst>
      <p:ext uri="{BB962C8B-B14F-4D97-AF65-F5344CB8AC3E}">
        <p14:creationId xmlns:p14="http://schemas.microsoft.com/office/powerpoint/2010/main" val="1273806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F80272-F327-B515-E9D9-A91699A6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(and Future) of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46E3A-C274-13CC-6341-BE38F0170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59" y="3891949"/>
            <a:ext cx="10972679" cy="2285013"/>
          </a:xfrm>
        </p:spPr>
        <p:txBody>
          <a:bodyPr>
            <a:normAutofit fontScale="85000" lnSpcReduction="20000"/>
          </a:bodyPr>
          <a:lstStyle/>
          <a:p>
            <a:pPr marL="25400" indent="0">
              <a:buNone/>
            </a:pPr>
            <a:r>
              <a:rPr lang="en-US" dirty="0"/>
              <a:t>As we move down</a:t>
            </a:r>
          </a:p>
          <a:p>
            <a:r>
              <a:rPr lang="en-US" dirty="0"/>
              <a:t>Solutions get faster</a:t>
            </a:r>
          </a:p>
          <a:p>
            <a:r>
              <a:rPr lang="en-US" dirty="0"/>
              <a:t>Likely to be more hybrid, heterogeneous</a:t>
            </a:r>
          </a:p>
          <a:p>
            <a:r>
              <a:rPr lang="en-US" dirty="0"/>
              <a:t>“Accuracy” becomes less well-defined</a:t>
            </a:r>
          </a:p>
          <a:p>
            <a:r>
              <a:rPr lang="en-US" dirty="0"/>
              <a:t>Need to understand “costs” of hybridization</a:t>
            </a:r>
          </a:p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F70163C-490D-72BF-3D49-1F496A6DD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889163"/>
              </p:ext>
            </p:extLst>
          </p:nvPr>
        </p:nvGraphicFramePr>
        <p:xfrm>
          <a:off x="1041400" y="1005168"/>
          <a:ext cx="10408336" cy="284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2084">
                  <a:extLst>
                    <a:ext uri="{9D8B030D-6E8A-4147-A177-3AD203B41FA5}">
                      <a16:colId xmlns:a16="http://schemas.microsoft.com/office/drawing/2014/main" val="345354198"/>
                    </a:ext>
                  </a:extLst>
                </a:gridCol>
                <a:gridCol w="2602084">
                  <a:extLst>
                    <a:ext uri="{9D8B030D-6E8A-4147-A177-3AD203B41FA5}">
                      <a16:colId xmlns:a16="http://schemas.microsoft.com/office/drawing/2014/main" val="3954212820"/>
                    </a:ext>
                  </a:extLst>
                </a:gridCol>
                <a:gridCol w="2602084">
                  <a:extLst>
                    <a:ext uri="{9D8B030D-6E8A-4147-A177-3AD203B41FA5}">
                      <a16:colId xmlns:a16="http://schemas.microsoft.com/office/drawing/2014/main" val="109201354"/>
                    </a:ext>
                  </a:extLst>
                </a:gridCol>
                <a:gridCol w="2602084">
                  <a:extLst>
                    <a:ext uri="{9D8B030D-6E8A-4147-A177-3AD203B41FA5}">
                      <a16:colId xmlns:a16="http://schemas.microsoft.com/office/drawing/2014/main" val="689395755"/>
                    </a:ext>
                  </a:extLst>
                </a:gridCol>
              </a:tblGrid>
              <a:tr h="474880">
                <a:tc>
                  <a:txBody>
                    <a:bodyPr/>
                    <a:lstStyle/>
                    <a:p>
                      <a:r>
                        <a:rPr lang="en-US" sz="1800" dirty="0"/>
                        <a:t>Technique</a:t>
                      </a:r>
                    </a:p>
                  </a:txBody>
                  <a:tcPr marL="117094" marR="117094" marT="58547" marB="5854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Repeatable Results</a:t>
                      </a:r>
                    </a:p>
                  </a:txBody>
                  <a:tcPr marL="117094" marR="117094" marT="58547" marB="5854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Bounded Precision</a:t>
                      </a:r>
                    </a:p>
                  </a:txBody>
                  <a:tcPr marL="117094" marR="117094" marT="58547" marB="5854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Execution Time</a:t>
                      </a:r>
                    </a:p>
                  </a:txBody>
                  <a:tcPr marL="117094" marR="117094" marT="58547" marB="58547"/>
                </a:tc>
                <a:extLst>
                  <a:ext uri="{0D108BD9-81ED-4DB2-BD59-A6C34878D82A}">
                    <a16:rowId xmlns:a16="http://schemas.microsoft.com/office/drawing/2014/main" val="3677701849"/>
                  </a:ext>
                </a:extLst>
              </a:tr>
              <a:tr h="474880">
                <a:tc>
                  <a:txBody>
                    <a:bodyPr/>
                    <a:lstStyle/>
                    <a:p>
                      <a:r>
                        <a:rPr lang="en-US" sz="1800" dirty="0"/>
                        <a:t>Direct Solvers</a:t>
                      </a:r>
                    </a:p>
                  </a:txBody>
                  <a:tcPr marL="117094" marR="117094" marT="58547" marB="5854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 marL="117094" marR="117094" marT="58547" marB="5854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Within roundoff</a:t>
                      </a:r>
                    </a:p>
                  </a:txBody>
                  <a:tcPr marL="117094" marR="117094" marT="58547" marB="5854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Predictable</a:t>
                      </a:r>
                    </a:p>
                  </a:txBody>
                  <a:tcPr marL="117094" marR="117094" marT="58547" marB="58547"/>
                </a:tc>
                <a:extLst>
                  <a:ext uri="{0D108BD9-81ED-4DB2-BD59-A6C34878D82A}">
                    <a16:rowId xmlns:a16="http://schemas.microsoft.com/office/drawing/2014/main" val="3898532662"/>
                  </a:ext>
                </a:extLst>
              </a:tr>
              <a:tr h="474880">
                <a:tc>
                  <a:txBody>
                    <a:bodyPr/>
                    <a:lstStyle/>
                    <a:p>
                      <a:r>
                        <a:rPr lang="en-US" sz="1800" dirty="0"/>
                        <a:t>Iterative Solvers</a:t>
                      </a:r>
                    </a:p>
                  </a:txBody>
                  <a:tcPr marL="117094" marR="117094" marT="58547" marB="5854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 with same seed</a:t>
                      </a:r>
                    </a:p>
                  </a:txBody>
                  <a:tcPr marL="117094" marR="117094" marT="58547" marB="5854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Usually testable</a:t>
                      </a:r>
                    </a:p>
                  </a:txBody>
                  <a:tcPr marL="117094" marR="117094" marT="58547" marB="5854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Iterative improvement</a:t>
                      </a:r>
                    </a:p>
                  </a:txBody>
                  <a:tcPr marL="117094" marR="117094" marT="58547" marB="58547"/>
                </a:tc>
                <a:extLst>
                  <a:ext uri="{0D108BD9-81ED-4DB2-BD59-A6C34878D82A}">
                    <a16:rowId xmlns:a16="http://schemas.microsoft.com/office/drawing/2014/main" val="1263719928"/>
                  </a:ext>
                </a:extLst>
              </a:tr>
              <a:tr h="474880">
                <a:tc>
                  <a:txBody>
                    <a:bodyPr/>
                    <a:lstStyle/>
                    <a:p>
                      <a:r>
                        <a:rPr lang="en-US" sz="1800" dirty="0"/>
                        <a:t>Monte Carlo</a:t>
                      </a:r>
                    </a:p>
                  </a:txBody>
                  <a:tcPr marL="117094" marR="117094" marT="58547" marB="5854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 with same seed</a:t>
                      </a:r>
                    </a:p>
                  </a:txBody>
                  <a:tcPr marL="117094" marR="117094" marT="58547" marB="5854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Math bounds</a:t>
                      </a:r>
                    </a:p>
                  </a:txBody>
                  <a:tcPr marL="117094" marR="117094" marT="58547" marB="5854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Iterative improvement</a:t>
                      </a:r>
                    </a:p>
                  </a:txBody>
                  <a:tcPr marL="117094" marR="117094" marT="58547" marB="58547"/>
                </a:tc>
                <a:extLst>
                  <a:ext uri="{0D108BD9-81ED-4DB2-BD59-A6C34878D82A}">
                    <a16:rowId xmlns:a16="http://schemas.microsoft.com/office/drawing/2014/main" val="2651516301"/>
                  </a:ext>
                </a:extLst>
              </a:tr>
              <a:tr h="474880">
                <a:tc>
                  <a:txBody>
                    <a:bodyPr/>
                    <a:lstStyle/>
                    <a:p>
                      <a:r>
                        <a:rPr lang="en-US" sz="1800" dirty="0"/>
                        <a:t>ML-based</a:t>
                      </a:r>
                    </a:p>
                  </a:txBody>
                  <a:tcPr marL="117094" marR="117094" marT="58547" marB="5854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 marL="117094" marR="117094" marT="58547" marB="5854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Weak</a:t>
                      </a:r>
                    </a:p>
                  </a:txBody>
                  <a:tcPr marL="117094" marR="117094" marT="58547" marB="5854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Fixed (Inferencing)</a:t>
                      </a:r>
                    </a:p>
                  </a:txBody>
                  <a:tcPr marL="117094" marR="117094" marT="58547" marB="58547"/>
                </a:tc>
                <a:extLst>
                  <a:ext uri="{0D108BD9-81ED-4DB2-BD59-A6C34878D82A}">
                    <a16:rowId xmlns:a16="http://schemas.microsoft.com/office/drawing/2014/main" val="1945732381"/>
                  </a:ext>
                </a:extLst>
              </a:tr>
              <a:tr h="474880">
                <a:tc>
                  <a:txBody>
                    <a:bodyPr/>
                    <a:lstStyle/>
                    <a:p>
                      <a:r>
                        <a:rPr lang="en-US" sz="1800" dirty="0"/>
                        <a:t>Quantum</a:t>
                      </a:r>
                    </a:p>
                  </a:txBody>
                  <a:tcPr marL="117094" marR="117094" marT="58547" marB="5854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 marL="117094" marR="117094" marT="58547" marB="5854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Distribution</a:t>
                      </a:r>
                    </a:p>
                  </a:txBody>
                  <a:tcPr marL="117094" marR="117094" marT="58547" marB="5854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Needs multiple runs</a:t>
                      </a:r>
                    </a:p>
                  </a:txBody>
                  <a:tcPr marL="117094" marR="117094" marT="58547" marB="58547"/>
                </a:tc>
                <a:extLst>
                  <a:ext uri="{0D108BD9-81ED-4DB2-BD59-A6C34878D82A}">
                    <a16:rowId xmlns:a16="http://schemas.microsoft.com/office/drawing/2014/main" val="30804989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6AD5ADA-80EC-41F7-41DF-0FDDE1DC22F2}"/>
              </a:ext>
            </a:extLst>
          </p:cNvPr>
          <p:cNvSpPr txBox="1"/>
          <p:nvPr/>
        </p:nvSpPr>
        <p:spPr>
          <a:xfrm>
            <a:off x="9341640" y="4105275"/>
            <a:ext cx="182614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Classical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66489F-C6E3-66DF-96E2-1BD44FBD4FB2}"/>
              </a:ext>
            </a:extLst>
          </p:cNvPr>
          <p:cNvSpPr txBox="1"/>
          <p:nvPr/>
        </p:nvSpPr>
        <p:spPr>
          <a:xfrm>
            <a:off x="8431034" y="5389494"/>
            <a:ext cx="376096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Analog/AI/Quantum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3C7062-5949-6821-223E-F1B1E0AF43BF}"/>
              </a:ext>
            </a:extLst>
          </p:cNvPr>
          <p:cNvCxnSpPr/>
          <p:nvPr/>
        </p:nvCxnSpPr>
        <p:spPr>
          <a:xfrm>
            <a:off x="9686925" y="4690050"/>
            <a:ext cx="0" cy="6994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FBC164-DC52-2104-B033-202050284FE5}"/>
              </a:ext>
            </a:extLst>
          </p:cNvPr>
          <p:cNvCxnSpPr>
            <a:cxnSpLocks/>
          </p:cNvCxnSpPr>
          <p:nvPr/>
        </p:nvCxnSpPr>
        <p:spPr>
          <a:xfrm flipV="1">
            <a:off x="10791825" y="4690050"/>
            <a:ext cx="0" cy="6994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48852E-FAC3-0A2A-D25F-40E282AC4C57}"/>
              </a:ext>
            </a:extLst>
          </p:cNvPr>
          <p:cNvSpPr txBox="1"/>
          <p:nvPr/>
        </p:nvSpPr>
        <p:spPr>
          <a:xfrm>
            <a:off x="8577326" y="4772845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Run</a:t>
            </a:r>
          </a:p>
          <a:p>
            <a:pPr algn="r"/>
            <a:r>
              <a:rPr lang="en-US" dirty="0"/>
              <a:t>Parameters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B8A4F-B069-D6B2-5EC5-B82FCE1D1BD9}"/>
              </a:ext>
            </a:extLst>
          </p:cNvPr>
          <p:cNvSpPr txBox="1"/>
          <p:nvPr/>
        </p:nvSpPr>
        <p:spPr>
          <a:xfrm>
            <a:off x="10756449" y="4819560"/>
            <a:ext cx="1367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</a:p>
          <a:p>
            <a:r>
              <a:rPr lang="en-US" dirty="0"/>
              <a:t>Measurements</a:t>
            </a:r>
          </a:p>
        </p:txBody>
      </p:sp>
    </p:spTree>
    <p:extLst>
      <p:ext uri="{BB962C8B-B14F-4D97-AF65-F5344CB8AC3E}">
        <p14:creationId xmlns:p14="http://schemas.microsoft.com/office/powerpoint/2010/main" val="3601599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BCF150B-59C3-BD80-F298-CEB025FF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ML/AI Discussion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38945E-BE6C-3F07-8CAD-FE324CAE0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5558" y="784541"/>
            <a:ext cx="8000940" cy="5085010"/>
          </a:xfrm>
        </p:spPr>
        <p:txBody>
          <a:bodyPr/>
          <a:lstStyle/>
          <a:p>
            <a:r>
              <a:rPr lang="en-US" dirty="0"/>
              <a:t>Use as universal function approximators</a:t>
            </a:r>
          </a:p>
          <a:p>
            <a:pPr lvl="1"/>
            <a:r>
              <a:rPr lang="en-US" dirty="0"/>
              <a:t>Learning: Discover equation (learn from solvers or experimental data)</a:t>
            </a:r>
          </a:p>
          <a:p>
            <a:pPr lvl="1"/>
            <a:r>
              <a:rPr lang="en-US" dirty="0"/>
              <a:t>Inferencing: Replace conventional solvers</a:t>
            </a:r>
          </a:p>
          <a:p>
            <a:r>
              <a:rPr lang="en-US" dirty="0"/>
              <a:t>PINNs: Physics Inspired Neural Nets</a:t>
            </a:r>
          </a:p>
          <a:p>
            <a:pPr lvl="1"/>
            <a:r>
              <a:rPr lang="en-US" dirty="0"/>
              <a:t>Designed with classes of ODEs/PDEs in mind</a:t>
            </a:r>
          </a:p>
          <a:p>
            <a:pPr lvl="1"/>
            <a:r>
              <a:rPr lang="en-US" dirty="0"/>
              <a:t>Train to find coefficients</a:t>
            </a:r>
          </a:p>
          <a:p>
            <a:r>
              <a:rPr lang="en-US" dirty="0"/>
              <a:t>Techniques exist to architect NN for dynamically adjustable time/accuracy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21A2ED-EA4D-A43C-4B3F-D863DC3FDAE1}"/>
              </a:ext>
            </a:extLst>
          </p:cNvPr>
          <p:cNvSpPr txBox="1"/>
          <p:nvPr/>
        </p:nvSpPr>
        <p:spPr>
          <a:xfrm>
            <a:off x="838200" y="5686425"/>
            <a:ext cx="10189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for example: </a:t>
            </a:r>
            <a:r>
              <a:rPr lang="en-US" dirty="0">
                <a:hlinkClick r:id="rId2"/>
              </a:rPr>
              <a:t>https://towardsdatascience.com/solving-differential-equations-with-neural-networks-afdcf7b8bcc4</a:t>
            </a:r>
            <a:endParaRPr lang="en-US" dirty="0"/>
          </a:p>
          <a:p>
            <a:r>
              <a:rPr lang="en-US" dirty="0"/>
              <a:t>Also “</a:t>
            </a:r>
            <a:r>
              <a:rPr lang="en-US" i="1" dirty="0"/>
              <a:t>Physics-informed neural networks: A deep learning framework for solving forward and inverse problems involving nonlinear partial differential equations.”</a:t>
            </a:r>
            <a:r>
              <a:rPr lang="en-US" dirty="0"/>
              <a:t> Journal of Computational physics (2019)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CAF5B-57FC-0C4C-29CE-24E489C3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" r="57789"/>
          <a:stretch/>
        </p:blipFill>
        <p:spPr>
          <a:xfrm>
            <a:off x="9098280" y="665725"/>
            <a:ext cx="2560320" cy="23752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4BE72E-B902-FC15-2872-3355DB937A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212" r="2023"/>
          <a:stretch/>
        </p:blipFill>
        <p:spPr>
          <a:xfrm>
            <a:off x="8686800" y="2762566"/>
            <a:ext cx="3383280" cy="23752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543511-4424-C4C3-8BBA-F65E319BC86A}"/>
              </a:ext>
            </a:extLst>
          </p:cNvPr>
          <p:cNvSpPr txBox="1"/>
          <p:nvPr/>
        </p:nvSpPr>
        <p:spPr>
          <a:xfrm>
            <a:off x="8833585" y="5074764"/>
            <a:ext cx="3089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“A hands-on introduction to Physics-Informed Neural Networks for solving partial differential equations with benchmark tests taken from astrophysics and plasma physics”, https://arxiv.org/pdf/2403.00599v1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AF411C-D78F-1EBD-3753-6042787245B4}"/>
              </a:ext>
            </a:extLst>
          </p:cNvPr>
          <p:cNvSpPr txBox="1"/>
          <p:nvPr/>
        </p:nvSpPr>
        <p:spPr>
          <a:xfrm>
            <a:off x="8837676" y="432911"/>
            <a:ext cx="2744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</a:t>
            </a:r>
            <a:r>
              <a:rPr lang="en-US" dirty="0" err="1"/>
              <a:t>Solovlev</a:t>
            </a:r>
            <a:r>
              <a:rPr lang="en-US" dirty="0"/>
              <a:t> Equilibrium</a:t>
            </a:r>
          </a:p>
        </p:txBody>
      </p:sp>
    </p:spTree>
    <p:extLst>
      <p:ext uri="{BB962C8B-B14F-4D97-AF65-F5344CB8AC3E}">
        <p14:creationId xmlns:p14="http://schemas.microsoft.com/office/powerpoint/2010/main" val="188338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1DACFD7-FCDA-1854-0FC7-582CB3E06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5BECD7-4BFF-998F-075F-AEA756E17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Road to Exascale: Lessons Learned</a:t>
            </a:r>
          </a:p>
          <a:p>
            <a:r>
              <a:rPr lang="en-US" dirty="0"/>
              <a:t>Deep Dive on The Past</a:t>
            </a:r>
          </a:p>
          <a:p>
            <a:r>
              <a:rPr lang="en-US" dirty="0"/>
              <a:t>Technology Advances</a:t>
            </a:r>
          </a:p>
          <a:p>
            <a:r>
              <a:rPr lang="en-US" dirty="0"/>
              <a:t>Projections to </a:t>
            </a:r>
            <a:r>
              <a:rPr lang="en-US" dirty="0" err="1"/>
              <a:t>Zettascale</a:t>
            </a:r>
            <a:endParaRPr lang="en-US" dirty="0"/>
          </a:p>
          <a:p>
            <a:r>
              <a:rPr lang="en-US" dirty="0"/>
              <a:t>Non-Obvious Research Directions</a:t>
            </a:r>
          </a:p>
        </p:txBody>
      </p:sp>
    </p:spTree>
    <p:extLst>
      <p:ext uri="{BB962C8B-B14F-4D97-AF65-F5344CB8AC3E}">
        <p14:creationId xmlns:p14="http://schemas.microsoft.com/office/powerpoint/2010/main" val="37315095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F3AE-B77D-9FE3-1EB1-46F9A22A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My Suggested Research Directions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A93DB3-4A1A-773E-7C37-521227B3B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76825" y="1091953"/>
            <a:ext cx="6772275" cy="50850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Much of new technology will be researched by industry</a:t>
            </a:r>
          </a:p>
          <a:p>
            <a:pPr lvl="1"/>
            <a:r>
              <a:rPr lang="en-US" dirty="0"/>
              <a:t>Rapid escalation in heterogeneity</a:t>
            </a:r>
          </a:p>
          <a:p>
            <a:r>
              <a:rPr lang="en-US" dirty="0"/>
              <a:t>Research focus should be on improving energy efficiency </a:t>
            </a:r>
            <a:r>
              <a:rPr lang="en-US" b="1" dirty="0">
                <a:solidFill>
                  <a:schemeClr val="tx1"/>
                </a:solidFill>
              </a:rPr>
              <a:t>for Science apps </a:t>
            </a:r>
            <a:r>
              <a:rPr lang="en-US" dirty="0">
                <a:solidFill>
                  <a:schemeClr val="tx1"/>
                </a:solidFill>
              </a:rPr>
              <a:t>using alternative models</a:t>
            </a:r>
            <a:endParaRPr lang="en-US" b="1" dirty="0">
              <a:solidFill>
                <a:schemeClr val="tx1"/>
              </a:solidFill>
            </a:endParaRPr>
          </a:p>
          <a:p>
            <a:pPr marL="539750" indent="-514350">
              <a:buFont typeface="+mj-lt"/>
              <a:buAutoNum type="arabicPeriod"/>
            </a:pPr>
            <a:r>
              <a:rPr lang="en-US" dirty="0"/>
              <a:t>Understand where are energy-inefficient events</a:t>
            </a:r>
          </a:p>
          <a:p>
            <a:pPr marL="539750" indent="-514350">
              <a:buFont typeface="+mj-lt"/>
              <a:buAutoNum type="arabicPeriod"/>
            </a:pPr>
            <a:r>
              <a:rPr lang="en-US" dirty="0"/>
              <a:t>Develop architectures that avoid inefficient border crossings</a:t>
            </a:r>
          </a:p>
          <a:p>
            <a:pPr marL="539750" indent="-514350">
              <a:buFont typeface="+mj-lt"/>
              <a:buAutoNum type="arabicPeriod"/>
            </a:pPr>
            <a:r>
              <a:rPr lang="en-US" dirty="0"/>
              <a:t>Design algorithmic techniques that  reflect changing nature of computing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367AE-EA40-43B3-0A69-C4961306E1E9}"/>
              </a:ext>
            </a:extLst>
          </p:cNvPr>
          <p:cNvSpPr txBox="1"/>
          <p:nvPr/>
        </p:nvSpPr>
        <p:spPr>
          <a:xfrm>
            <a:off x="2113899" y="1989016"/>
            <a:ext cx="124425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Understand</a:t>
            </a:r>
          </a:p>
          <a:p>
            <a:pPr algn="ctr"/>
            <a:r>
              <a:rPr lang="en-US" sz="1600" dirty="0"/>
              <a:t>Benchmark</a:t>
            </a:r>
          </a:p>
          <a:p>
            <a:pPr algn="ctr"/>
            <a:r>
              <a:rPr lang="en-US" sz="1600" dirty="0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35FA9-09A1-3120-1136-8DF262B966D2}"/>
              </a:ext>
            </a:extLst>
          </p:cNvPr>
          <p:cNvSpPr txBox="1"/>
          <p:nvPr/>
        </p:nvSpPr>
        <p:spPr>
          <a:xfrm>
            <a:off x="136679" y="3950645"/>
            <a:ext cx="222689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Architect around</a:t>
            </a:r>
          </a:p>
          <a:p>
            <a:pPr algn="ctr"/>
            <a:r>
              <a:rPr lang="en-US" sz="1600" dirty="0"/>
              <a:t>Inefficient Changes to </a:t>
            </a:r>
          </a:p>
          <a:p>
            <a:pPr algn="ctr"/>
            <a:r>
              <a:rPr lang="en-US" sz="1600" dirty="0"/>
              <a:t>sites of computation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3AB43-1D07-F778-AB64-DBF09DF1F890}"/>
              </a:ext>
            </a:extLst>
          </p:cNvPr>
          <p:cNvSpPr txBox="1"/>
          <p:nvPr/>
        </p:nvSpPr>
        <p:spPr>
          <a:xfrm>
            <a:off x="2851541" y="3827535"/>
            <a:ext cx="222368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Develop algorithmic</a:t>
            </a:r>
          </a:p>
          <a:p>
            <a:pPr algn="ctr"/>
            <a:r>
              <a:rPr lang="en-US" sz="1600" dirty="0"/>
              <a:t>Techniques to </a:t>
            </a:r>
          </a:p>
          <a:p>
            <a:pPr algn="ctr"/>
            <a:r>
              <a:rPr lang="en-US" sz="1600" dirty="0"/>
              <a:t>Leverage new </a:t>
            </a:r>
          </a:p>
          <a:p>
            <a:pPr algn="ctr"/>
            <a:r>
              <a:rPr lang="en-US" sz="1600" dirty="0"/>
              <a:t>Computational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BBD8A0-AC94-B412-76B5-A7A302E45EC8}"/>
              </a:ext>
            </a:extLst>
          </p:cNvPr>
          <p:cNvCxnSpPr>
            <a:stCxn id="10" idx="0"/>
            <a:endCxn id="9" idx="1"/>
          </p:cNvCxnSpPr>
          <p:nvPr/>
        </p:nvCxnSpPr>
        <p:spPr>
          <a:xfrm flipV="1">
            <a:off x="1250126" y="2404515"/>
            <a:ext cx="863773" cy="154613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60D69B-93EF-6F71-D700-4A0BBF94A539}"/>
              </a:ext>
            </a:extLst>
          </p:cNvPr>
          <p:cNvCxnSpPr>
            <a:cxnSpLocks/>
            <a:stCxn id="11" idx="0"/>
            <a:endCxn id="9" idx="3"/>
          </p:cNvCxnSpPr>
          <p:nvPr/>
        </p:nvCxnSpPr>
        <p:spPr>
          <a:xfrm flipH="1" flipV="1">
            <a:off x="3358149" y="2404515"/>
            <a:ext cx="605235" cy="142302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F933B5-1C2C-3741-3C4D-5FBE8E653A3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363572" y="4366144"/>
            <a:ext cx="48796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6DF387B-7E72-7108-0A53-92A6F2481983}"/>
              </a:ext>
            </a:extLst>
          </p:cNvPr>
          <p:cNvSpPr txBox="1"/>
          <p:nvPr/>
        </p:nvSpPr>
        <p:spPr>
          <a:xfrm>
            <a:off x="1960812" y="2870282"/>
            <a:ext cx="15504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C9900"/>
                </a:solidFill>
              </a:rPr>
              <a:t>Codesign to</a:t>
            </a:r>
          </a:p>
          <a:p>
            <a:r>
              <a:rPr lang="en-US" sz="1600" b="1" dirty="0">
                <a:solidFill>
                  <a:srgbClr val="CC9900"/>
                </a:solidFill>
              </a:rPr>
              <a:t>“Right-Size”</a:t>
            </a:r>
          </a:p>
          <a:p>
            <a:r>
              <a:rPr lang="en-US" sz="1600" b="1" dirty="0">
                <a:solidFill>
                  <a:srgbClr val="CC9900"/>
                </a:solidFill>
              </a:rPr>
              <a:t>Node Designs</a:t>
            </a:r>
          </a:p>
        </p:txBody>
      </p:sp>
    </p:spTree>
    <p:extLst>
      <p:ext uri="{BB962C8B-B14F-4D97-AF65-F5344CB8AC3E}">
        <p14:creationId xmlns:p14="http://schemas.microsoft.com/office/powerpoint/2010/main" val="13616463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FFBCCB9-7CC5-A668-831C-0E90C36ED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using just Migrating Threads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9C31B-BD7D-9A06-D4E0-3821AFCB5D5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B3BAA-89C3-6DF3-71E1-52A4551D1E7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C6A95-6FFE-2C0C-4341-97137B5303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  <p:pic>
        <p:nvPicPr>
          <p:cNvPr id="9" name="Content Placeholder 2" descr="Chart, line chart&#10;&#10;Description automatically generated">
            <a:extLst>
              <a:ext uri="{FF2B5EF4-FFF2-40B4-BE49-F238E27FC236}">
                <a16:creationId xmlns:a16="http://schemas.microsoft.com/office/drawing/2014/main" id="{43584B29-6EC9-F673-2E37-8223AAA60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4" y="1580944"/>
            <a:ext cx="4291028" cy="2887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C4E6B552-FE5C-9B83-3644-686334C4E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494" y="1483211"/>
            <a:ext cx="3609035" cy="3110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Content Placeholder 2" descr="Chart&#10;&#10;Description automatically generated">
            <a:extLst>
              <a:ext uri="{FF2B5EF4-FFF2-40B4-BE49-F238E27FC236}">
                <a16:creationId xmlns:a16="http://schemas.microsoft.com/office/drawing/2014/main" id="{FC12E229-35B7-8855-1638-87D5C4C0D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491" y="1483212"/>
            <a:ext cx="4091509" cy="321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3A9757-4CB2-38B8-9520-7DA13F486541}"/>
              </a:ext>
            </a:extLst>
          </p:cNvPr>
          <p:cNvSpPr txBox="1"/>
          <p:nvPr/>
        </p:nvSpPr>
        <p:spPr>
          <a:xfrm>
            <a:off x="954444" y="1684870"/>
            <a:ext cx="3045234" cy="399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999" dirty="0">
                <a:solidFill>
                  <a:srgbClr val="FF0000"/>
                </a:solidFill>
              </a:rPr>
              <a:t>Sparsest of SpMV Cases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912DF-C0A4-711C-2844-B2BDF07B3E42}"/>
              </a:ext>
            </a:extLst>
          </p:cNvPr>
          <p:cNvSpPr txBox="1"/>
          <p:nvPr/>
        </p:nvSpPr>
        <p:spPr>
          <a:xfrm>
            <a:off x="5027790" y="1684870"/>
            <a:ext cx="2421827" cy="399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999" dirty="0">
                <a:solidFill>
                  <a:srgbClr val="FF0000"/>
                </a:solidFill>
              </a:rPr>
              <a:t>Firehose Streaming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4D7D3B-F38E-3207-D55F-F9FE101AE13E}"/>
              </a:ext>
            </a:extLst>
          </p:cNvPr>
          <p:cNvSpPr txBox="1"/>
          <p:nvPr/>
        </p:nvSpPr>
        <p:spPr>
          <a:xfrm>
            <a:off x="8672521" y="1843054"/>
            <a:ext cx="1809896" cy="4000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999" dirty="0">
                <a:solidFill>
                  <a:srgbClr val="FF0000"/>
                </a:solidFill>
              </a:rPr>
              <a:t>ML SGD SVM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31D45775-B4CA-31BB-0F04-243A6C345ED7}"/>
              </a:ext>
            </a:extLst>
          </p:cNvPr>
          <p:cNvSpPr txBox="1">
            <a:spLocks/>
          </p:cNvSpPr>
          <p:nvPr/>
        </p:nvSpPr>
        <p:spPr>
          <a:xfrm>
            <a:off x="214183" y="4468297"/>
            <a:ext cx="11763633" cy="15000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399"/>
              <a:t>Far better scaling on sparsest cases</a:t>
            </a:r>
            <a:endParaRPr lang="en-US" sz="4399" dirty="0"/>
          </a:p>
        </p:txBody>
      </p:sp>
    </p:spTree>
    <p:extLst>
      <p:ext uri="{BB962C8B-B14F-4D97-AF65-F5344CB8AC3E}">
        <p14:creationId xmlns:p14="http://schemas.microsoft.com/office/powerpoint/2010/main" val="18632491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C6ADC99-18C1-BA96-3798-46286D25E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7" y="0"/>
            <a:ext cx="11611069" cy="114302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Possible Growth to Interfacing Heterogeneous System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6B03F-0422-1B21-3C53-883C38F61F7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B3018-F9B0-4C80-1F83-C15EB5B6323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7209E-C494-341F-3075-7E1C9D18DC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00DFB3-78E1-B415-11D0-C0C33F160535}"/>
              </a:ext>
            </a:extLst>
          </p:cNvPr>
          <p:cNvGrpSpPr/>
          <p:nvPr/>
        </p:nvGrpSpPr>
        <p:grpSpPr>
          <a:xfrm>
            <a:off x="650276" y="1143025"/>
            <a:ext cx="11253401" cy="4890389"/>
            <a:chOff x="467834" y="709037"/>
            <a:chExt cx="11256332" cy="489166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655369-8CB3-9F77-CFE6-B5AD90D16722}"/>
                </a:ext>
              </a:extLst>
            </p:cNvPr>
            <p:cNvGrpSpPr/>
            <p:nvPr/>
          </p:nvGrpSpPr>
          <p:grpSpPr>
            <a:xfrm>
              <a:off x="4040371" y="709037"/>
              <a:ext cx="7378996" cy="1020725"/>
              <a:chOff x="2371060" y="871870"/>
              <a:chExt cx="7378996" cy="102072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BB39061-D299-1437-2B06-B967A7ABFFED}"/>
                  </a:ext>
                </a:extLst>
              </p:cNvPr>
              <p:cNvSpPr/>
              <p:nvPr/>
            </p:nvSpPr>
            <p:spPr bwMode="auto">
              <a:xfrm>
                <a:off x="2371060" y="871870"/>
                <a:ext cx="7378996" cy="1020725"/>
              </a:xfrm>
              <a:prstGeom prst="rect">
                <a:avLst/>
              </a:prstGeom>
              <a:solidFill>
                <a:srgbClr val="66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482280"/>
                <a:endParaRPr lang="en-US" sz="1799" b="1">
                  <a:latin typeface="Times New Roman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692F467-D4A2-DDDE-31C5-A139997FDEBB}"/>
                  </a:ext>
                </a:extLst>
              </p:cNvPr>
              <p:cNvSpPr txBox="1"/>
              <p:nvPr/>
            </p:nvSpPr>
            <p:spPr>
              <a:xfrm>
                <a:off x="4935090" y="997512"/>
                <a:ext cx="22509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399" dirty="0"/>
                  <a:t>Memory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9970E4C-D3FD-A4AE-2F44-0AA798ABE56E}"/>
                </a:ext>
              </a:extLst>
            </p:cNvPr>
            <p:cNvGrpSpPr/>
            <p:nvPr/>
          </p:nvGrpSpPr>
          <p:grpSpPr>
            <a:xfrm>
              <a:off x="4040371" y="1685835"/>
              <a:ext cx="7378996" cy="1020725"/>
              <a:chOff x="2921263" y="1729762"/>
              <a:chExt cx="7378996" cy="102072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8CA72B-2510-AA1E-CC36-86DCE3E52E1B}"/>
                  </a:ext>
                </a:extLst>
              </p:cNvPr>
              <p:cNvSpPr/>
              <p:nvPr/>
            </p:nvSpPr>
            <p:spPr bwMode="auto">
              <a:xfrm>
                <a:off x="2921263" y="1729762"/>
                <a:ext cx="7378996" cy="1020725"/>
              </a:xfrm>
              <a:prstGeom prst="rect">
                <a:avLst/>
              </a:prstGeom>
              <a:solidFill>
                <a:srgbClr val="FF9933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482280"/>
                <a:endParaRPr lang="en-US" sz="1799" b="1">
                  <a:latin typeface="Times New Roman" pitchFamily="18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CADBB6-2AD4-91D2-DB2E-2C1EDBEACC29}"/>
                  </a:ext>
                </a:extLst>
              </p:cNvPr>
              <p:cNvSpPr txBox="1"/>
              <p:nvPr/>
            </p:nvSpPr>
            <p:spPr>
              <a:xfrm>
                <a:off x="3546749" y="1855404"/>
                <a:ext cx="6458819" cy="769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399" dirty="0"/>
                  <a:t>Memory Side Processing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393C3B-E64D-5648-0780-B85EBE8AEE51}"/>
                </a:ext>
              </a:extLst>
            </p:cNvPr>
            <p:cNvSpPr txBox="1"/>
            <p:nvPr/>
          </p:nvSpPr>
          <p:spPr>
            <a:xfrm>
              <a:off x="4040371" y="3480018"/>
              <a:ext cx="2651624" cy="18158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799" dirty="0"/>
                <a:t>Migrating</a:t>
              </a:r>
            </a:p>
            <a:p>
              <a:pPr algn="ctr"/>
              <a:r>
                <a:rPr lang="en-US" sz="2799" dirty="0"/>
                <a:t>Thread</a:t>
              </a:r>
            </a:p>
            <a:p>
              <a:pPr algn="ctr"/>
              <a:r>
                <a:rPr lang="en-US" sz="2799" dirty="0"/>
                <a:t>Multi-Threaded</a:t>
              </a:r>
            </a:p>
            <a:p>
              <a:pPr algn="ctr"/>
              <a:r>
                <a:rPr lang="en-US" sz="2799" dirty="0"/>
                <a:t>Core(s)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5E4CCB4-0C24-E899-2099-4FE50CFCB6F2}"/>
                </a:ext>
              </a:extLst>
            </p:cNvPr>
            <p:cNvGrpSpPr/>
            <p:nvPr/>
          </p:nvGrpSpPr>
          <p:grpSpPr>
            <a:xfrm>
              <a:off x="8644269" y="3480018"/>
              <a:ext cx="2775097" cy="1815882"/>
              <a:chOff x="6096000" y="3480018"/>
              <a:chExt cx="3547730" cy="181588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36405B2-B214-2E03-D2C5-DB704ECFA6D7}"/>
                  </a:ext>
                </a:extLst>
              </p:cNvPr>
              <p:cNvSpPr/>
              <p:nvPr/>
            </p:nvSpPr>
            <p:spPr bwMode="auto">
              <a:xfrm>
                <a:off x="6096000" y="3480018"/>
                <a:ext cx="3547730" cy="1815882"/>
              </a:xfrm>
              <a:prstGeom prst="rect">
                <a:avLst/>
              </a:prstGeom>
              <a:solidFill>
                <a:srgbClr val="FF0000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482280"/>
                <a:endParaRPr lang="en-US" sz="1799" b="1">
                  <a:latin typeface="Times New Roman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71E175B-7BBD-6648-E7F8-F24291E8DA03}"/>
                  </a:ext>
                </a:extLst>
              </p:cNvPr>
              <p:cNvSpPr txBox="1"/>
              <p:nvPr/>
            </p:nvSpPr>
            <p:spPr>
              <a:xfrm>
                <a:off x="6588845" y="3910906"/>
                <a:ext cx="2562043" cy="95385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99" dirty="0"/>
                  <a:t>Accelerator</a:t>
                </a:r>
              </a:p>
              <a:p>
                <a:pPr algn="ctr"/>
                <a:r>
                  <a:rPr lang="en-US" sz="2799" dirty="0"/>
                  <a:t>Core(s)</a:t>
                </a:r>
              </a:p>
            </p:txBody>
          </p:sp>
        </p:grpSp>
        <p:sp>
          <p:nvSpPr>
            <p:cNvPr id="16" name="Arrow: Up-Down 15">
              <a:extLst>
                <a:ext uri="{FF2B5EF4-FFF2-40B4-BE49-F238E27FC236}">
                  <a16:creationId xmlns:a16="http://schemas.microsoft.com/office/drawing/2014/main" id="{50B7CB93-9AE7-21B3-FC2E-DF5CE29AAC12}"/>
                </a:ext>
              </a:extLst>
            </p:cNvPr>
            <p:cNvSpPr/>
            <p:nvPr/>
          </p:nvSpPr>
          <p:spPr bwMode="auto">
            <a:xfrm>
              <a:off x="9803217" y="2706560"/>
              <a:ext cx="457200" cy="769441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defTabSz="1482280"/>
              <a:endParaRPr lang="en-US" sz="1799" b="1">
                <a:latin typeface="Times New Roman" pitchFamily="18" charset="0"/>
              </a:endParaRPr>
            </a:p>
          </p:txBody>
        </p:sp>
        <p:sp>
          <p:nvSpPr>
            <p:cNvPr id="17" name="Arrow: Up-Down 16">
              <a:extLst>
                <a:ext uri="{FF2B5EF4-FFF2-40B4-BE49-F238E27FC236}">
                  <a16:creationId xmlns:a16="http://schemas.microsoft.com/office/drawing/2014/main" id="{44E99A45-D593-53A6-E073-42D0B3C57D6E}"/>
                </a:ext>
              </a:extLst>
            </p:cNvPr>
            <p:cNvSpPr/>
            <p:nvPr/>
          </p:nvSpPr>
          <p:spPr bwMode="auto">
            <a:xfrm>
              <a:off x="5137583" y="2706560"/>
              <a:ext cx="457200" cy="769441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defTabSz="1482280"/>
              <a:endParaRPr lang="en-US" sz="1799" b="1">
                <a:latin typeface="Times New Roman" pitchFamily="18" charset="0"/>
              </a:endParaRPr>
            </a:p>
          </p:txBody>
        </p:sp>
        <p:sp>
          <p:nvSpPr>
            <p:cNvPr id="18" name="Arrow: Up-Down 17">
              <a:extLst>
                <a:ext uri="{FF2B5EF4-FFF2-40B4-BE49-F238E27FC236}">
                  <a16:creationId xmlns:a16="http://schemas.microsoft.com/office/drawing/2014/main" id="{0CB82E1B-1B27-7927-3E63-265860F97DAF}"/>
                </a:ext>
              </a:extLst>
            </p:cNvPr>
            <p:cNvSpPr/>
            <p:nvPr/>
          </p:nvSpPr>
          <p:spPr bwMode="auto">
            <a:xfrm rot="5400000">
              <a:off x="7439531" y="3411823"/>
              <a:ext cx="457200" cy="1952275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defTabSz="1482280"/>
              <a:endParaRPr lang="en-US" sz="1799" b="1">
                <a:latin typeface="Times New Roman" pitchFamily="18" charset="0"/>
              </a:endParaRPr>
            </a:p>
          </p:txBody>
        </p:sp>
        <p:sp>
          <p:nvSpPr>
            <p:cNvPr id="19" name="Arrow: Up-Down 18">
              <a:extLst>
                <a:ext uri="{FF2B5EF4-FFF2-40B4-BE49-F238E27FC236}">
                  <a16:creationId xmlns:a16="http://schemas.microsoft.com/office/drawing/2014/main" id="{723B80C4-D745-3D2C-DBD3-D5D8D789351B}"/>
                </a:ext>
              </a:extLst>
            </p:cNvPr>
            <p:cNvSpPr/>
            <p:nvPr/>
          </p:nvSpPr>
          <p:spPr bwMode="auto">
            <a:xfrm rot="5400000">
              <a:off x="3157868" y="3707735"/>
              <a:ext cx="457200" cy="1307804"/>
            </a:xfrm>
            <a:prstGeom prst="up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t" anchorCtr="0" compatLnSpc="1">
              <a:prstTxWarp prst="textNoShape">
                <a:avLst/>
              </a:prstTxWarp>
            </a:bodyPr>
            <a:lstStyle/>
            <a:p>
              <a:pPr defTabSz="1482280"/>
              <a:endParaRPr lang="en-US" sz="1799" b="1">
                <a:latin typeface="Times New Roman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7B13AC-8CA1-99BD-07D5-6DEA86AA2C14}"/>
                </a:ext>
              </a:extLst>
            </p:cNvPr>
            <p:cNvSpPr txBox="1"/>
            <p:nvPr/>
          </p:nvSpPr>
          <p:spPr>
            <a:xfrm>
              <a:off x="467834" y="3425166"/>
              <a:ext cx="2188532" cy="193899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99" dirty="0"/>
                <a:t>Network</a:t>
              </a:r>
            </a:p>
            <a:p>
              <a:pPr algn="ctr"/>
              <a:r>
                <a:rPr lang="en-US" sz="2399" dirty="0"/>
                <a:t>Interface:</a:t>
              </a:r>
            </a:p>
            <a:p>
              <a:pPr algn="ctr"/>
              <a:r>
                <a:rPr lang="en-US" sz="2399" dirty="0"/>
                <a:t>H/W</a:t>
              </a:r>
            </a:p>
            <a:p>
              <a:pPr algn="ctr"/>
              <a:r>
                <a:rPr lang="en-US" sz="2399" dirty="0"/>
                <a:t>Transport</a:t>
              </a:r>
            </a:p>
            <a:p>
              <a:pPr algn="ctr"/>
              <a:r>
                <a:rPr lang="en-US" sz="2399" dirty="0"/>
                <a:t>Thread States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4D4247-B256-8F55-D240-8A1D7BAC7B86}"/>
                </a:ext>
              </a:extLst>
            </p:cNvPr>
            <p:cNvSpPr txBox="1"/>
            <p:nvPr/>
          </p:nvSpPr>
          <p:spPr>
            <a:xfrm>
              <a:off x="6977878" y="3761471"/>
              <a:ext cx="13805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399" dirty="0"/>
                <a:t>Spawn</a:t>
              </a:r>
            </a:p>
            <a:p>
              <a:pPr algn="ctr"/>
              <a:endParaRPr lang="en-US" sz="2399" dirty="0"/>
            </a:p>
            <a:p>
              <a:pPr algn="ctr"/>
              <a:r>
                <a:rPr lang="en-US" sz="2399" dirty="0"/>
                <a:t>Interface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B9F23E1-4F5A-B716-B113-33437AD99A32}"/>
                </a:ext>
              </a:extLst>
            </p:cNvPr>
            <p:cNvGrpSpPr/>
            <p:nvPr/>
          </p:nvGrpSpPr>
          <p:grpSpPr>
            <a:xfrm>
              <a:off x="8796669" y="3632418"/>
              <a:ext cx="2775097" cy="1815882"/>
              <a:chOff x="6096000" y="3480018"/>
              <a:chExt cx="3547730" cy="181588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CF46C75-E10D-6C28-F0C0-17BED647E96B}"/>
                  </a:ext>
                </a:extLst>
              </p:cNvPr>
              <p:cNvSpPr/>
              <p:nvPr/>
            </p:nvSpPr>
            <p:spPr bwMode="auto">
              <a:xfrm>
                <a:off x="6096000" y="3480018"/>
                <a:ext cx="3547730" cy="1815882"/>
              </a:xfrm>
              <a:prstGeom prst="rect">
                <a:avLst/>
              </a:prstGeom>
              <a:solidFill>
                <a:srgbClr val="FF0000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482280"/>
                <a:endParaRPr lang="en-US" sz="1799" b="1">
                  <a:latin typeface="Times New Roman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90A84C-B55E-0C67-4F29-8340D595A44A}"/>
                  </a:ext>
                </a:extLst>
              </p:cNvPr>
              <p:cNvSpPr txBox="1"/>
              <p:nvPr/>
            </p:nvSpPr>
            <p:spPr>
              <a:xfrm>
                <a:off x="6588845" y="3910906"/>
                <a:ext cx="2562043" cy="95385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99" dirty="0"/>
                  <a:t>Accelerator</a:t>
                </a:r>
              </a:p>
              <a:p>
                <a:pPr algn="ctr"/>
                <a:r>
                  <a:rPr lang="en-US" sz="2799" dirty="0"/>
                  <a:t>Core(s)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BF4076-8131-362D-F2C7-54875D1F8E28}"/>
                </a:ext>
              </a:extLst>
            </p:cNvPr>
            <p:cNvGrpSpPr/>
            <p:nvPr/>
          </p:nvGrpSpPr>
          <p:grpSpPr>
            <a:xfrm>
              <a:off x="8949069" y="3784818"/>
              <a:ext cx="2775097" cy="1815882"/>
              <a:chOff x="6096000" y="3480018"/>
              <a:chExt cx="3547730" cy="181588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B46CA83-9893-6A0D-460C-2905440007DE}"/>
                  </a:ext>
                </a:extLst>
              </p:cNvPr>
              <p:cNvSpPr/>
              <p:nvPr/>
            </p:nvSpPr>
            <p:spPr bwMode="auto">
              <a:xfrm>
                <a:off x="6096000" y="3480018"/>
                <a:ext cx="3547730" cy="1815882"/>
              </a:xfrm>
              <a:prstGeom prst="rect">
                <a:avLst/>
              </a:prstGeom>
              <a:solidFill>
                <a:srgbClr val="FF0000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482280"/>
                <a:endParaRPr lang="en-US" sz="1799" b="1">
                  <a:latin typeface="Times New Roman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6B1EE4-6524-E20F-AF1D-A61E00BF4E6E}"/>
                  </a:ext>
                </a:extLst>
              </p:cNvPr>
              <p:cNvSpPr txBox="1"/>
              <p:nvPr/>
            </p:nvSpPr>
            <p:spPr>
              <a:xfrm>
                <a:off x="6588845" y="3910906"/>
                <a:ext cx="2562043" cy="95385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99" dirty="0"/>
                  <a:t>Accelerator</a:t>
                </a:r>
              </a:p>
              <a:p>
                <a:pPr algn="ctr"/>
                <a:r>
                  <a:rPr lang="en-US" sz="2799" dirty="0"/>
                  <a:t>Core(s)</a:t>
                </a: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EE1917C-577C-D9AD-AD2F-44B9768C868C}"/>
              </a:ext>
            </a:extLst>
          </p:cNvPr>
          <p:cNvSpPr txBox="1"/>
          <p:nvPr/>
        </p:nvSpPr>
        <p:spPr>
          <a:xfrm>
            <a:off x="191335" y="1256607"/>
            <a:ext cx="4243968" cy="1814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000FF"/>
                </a:solidFill>
              </a:rPr>
              <a:t>No coherency traffic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000FF"/>
                </a:solidFill>
              </a:rPr>
              <a:t>Very fast atomics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000FF"/>
                </a:solidFill>
              </a:rPr>
              <a:t>No S/W stack for comm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0000FF"/>
                </a:solidFill>
              </a:rPr>
              <a:t>H/W supported spawns</a:t>
            </a:r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9BFF736B-CF30-7338-E977-96ACD5E62DF7}"/>
              </a:ext>
            </a:extLst>
          </p:cNvPr>
          <p:cNvSpPr/>
          <p:nvPr/>
        </p:nvSpPr>
        <p:spPr bwMode="auto">
          <a:xfrm rot="3060000">
            <a:off x="3320942" y="2868639"/>
            <a:ext cx="457081" cy="1740910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t" anchorCtr="0" compatLnSpc="1">
            <a:prstTxWarp prst="textNoShape">
              <a:avLst/>
            </a:prstTxWarp>
          </a:bodyPr>
          <a:lstStyle/>
          <a:p>
            <a:pPr defTabSz="1482280"/>
            <a:endParaRPr lang="en-US" sz="1799" b="1">
              <a:latin typeface="Times New Roman" pitchFamily="18" charset="0"/>
            </a:endParaRPr>
          </a:p>
        </p:txBody>
      </p:sp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CC38DA1E-E03B-96CA-6821-12DF0049BE2C}"/>
              </a:ext>
            </a:extLst>
          </p:cNvPr>
          <p:cNvSpPr/>
          <p:nvPr/>
        </p:nvSpPr>
        <p:spPr bwMode="auto">
          <a:xfrm>
            <a:off x="1515716" y="5814123"/>
            <a:ext cx="457081" cy="769241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t" anchorCtr="0" compatLnSpc="1">
            <a:prstTxWarp prst="textNoShape">
              <a:avLst/>
            </a:prstTxWarp>
          </a:bodyPr>
          <a:lstStyle/>
          <a:p>
            <a:pPr defTabSz="1482280"/>
            <a:endParaRPr lang="en-US" sz="1799" b="1">
              <a:latin typeface="Times New Roman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7925E3-3A2B-53F6-6384-C511B0D9C9D6}"/>
              </a:ext>
            </a:extLst>
          </p:cNvPr>
          <p:cNvSpPr txBox="1"/>
          <p:nvPr/>
        </p:nvSpPr>
        <p:spPr>
          <a:xfrm>
            <a:off x="2951603" y="4992734"/>
            <a:ext cx="1153414" cy="830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9" dirty="0"/>
              <a:t>Thread</a:t>
            </a:r>
          </a:p>
          <a:p>
            <a:pPr algn="ctr"/>
            <a:r>
              <a:rPr lang="en-US" sz="2399" dirty="0"/>
              <a:t>States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22C878-68F0-F1F9-D1BA-AD0F9F3A4762}"/>
              </a:ext>
            </a:extLst>
          </p:cNvPr>
          <p:cNvSpPr txBox="1"/>
          <p:nvPr/>
        </p:nvSpPr>
        <p:spPr>
          <a:xfrm rot="-2460000">
            <a:off x="2535689" y="3095216"/>
            <a:ext cx="2051438" cy="1200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9" dirty="0"/>
              <a:t>Near-Memory</a:t>
            </a:r>
          </a:p>
          <a:p>
            <a:pPr algn="ctr"/>
            <a:endParaRPr lang="en-US" sz="2399" dirty="0"/>
          </a:p>
          <a:p>
            <a:pPr algn="ctr"/>
            <a:r>
              <a:rPr lang="en-US" sz="2399" dirty="0"/>
              <a:t>Operations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BEF1F8-A92B-8B1B-E838-52A0300D3DFF}"/>
              </a:ext>
            </a:extLst>
          </p:cNvPr>
          <p:cNvSpPr txBox="1"/>
          <p:nvPr/>
        </p:nvSpPr>
        <p:spPr>
          <a:xfrm>
            <a:off x="3054096" y="6033414"/>
            <a:ext cx="846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“</a:t>
            </a:r>
            <a:r>
              <a:rPr lang="en-US" dirty="0">
                <a:effectLst/>
                <a:latin typeface="Arial" panose="020B0604020202020204" pitchFamily="34" charset="0"/>
              </a:rPr>
              <a:t>Preparing for Future Heterogeneous Systems Using Migrating Threads”, </a:t>
            </a:r>
            <a:r>
              <a:rPr lang="en-US" dirty="0" err="1">
                <a:effectLst/>
                <a:latin typeface="Arial" panose="020B0604020202020204" pitchFamily="34" charset="0"/>
              </a:rPr>
              <a:t>ExHET</a:t>
            </a:r>
            <a:r>
              <a:rPr lang="en-US" dirty="0">
                <a:effectLst/>
                <a:latin typeface="Arial" panose="020B0604020202020204" pitchFamily="34" charset="0"/>
              </a:rPr>
              <a:t> Workshop, PPOPP, Edinburg, Scotland, March 2,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8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9"/>
          <p:cNvSpPr txBox="1">
            <a:spLocks noGrp="1"/>
          </p:cNvSpPr>
          <p:nvPr>
            <p:ph type="title"/>
          </p:nvPr>
        </p:nvSpPr>
        <p:spPr>
          <a:xfrm>
            <a:off x="609658" y="-25174"/>
            <a:ext cx="109726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“Zettascale” in 2036?</a:t>
            </a:r>
            <a:endParaRPr/>
          </a:p>
        </p:txBody>
      </p:sp>
      <p:sp>
        <p:nvSpPr>
          <p:cNvPr id="529" name="Google Shape;529;p19"/>
          <p:cNvSpPr txBox="1">
            <a:spLocks noGrp="1"/>
          </p:cNvSpPr>
          <p:nvPr>
            <p:ph type="body" idx="1"/>
          </p:nvPr>
        </p:nvSpPr>
        <p:spPr>
          <a:xfrm>
            <a:off x="609659" y="1234464"/>
            <a:ext cx="10972679" cy="4942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 err="1"/>
              <a:t>Zettascale</a:t>
            </a:r>
            <a:r>
              <a:rPr lang="en-US" dirty="0"/>
              <a:t> HPL (10</a:t>
            </a:r>
            <a:r>
              <a:rPr lang="en-US" baseline="30000" dirty="0"/>
              <a:t>21</a:t>
            </a:r>
            <a:r>
              <a:rPr lang="en-US" dirty="0"/>
              <a:t> 64b flops/s) not feasible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64bit FPU might go from today’s 10pJ to 2-3pJ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Just math path of </a:t>
            </a:r>
            <a:r>
              <a:rPr lang="en-US" dirty="0" err="1"/>
              <a:t>ZettaFLOPS</a:t>
            </a:r>
            <a:r>
              <a:rPr lang="en-US" dirty="0"/>
              <a:t> HPL machine would consume 2-3GW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Better: 1000X for today’s critical apps </a:t>
            </a:r>
            <a:r>
              <a:rPr lang="en-US" i="1" dirty="0"/>
              <a:t>in same footprint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Multi-physics esp. Climate modeling; Molecular dynamics; …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Machine Learning; Bioinformatics; …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Non-starter: Technology scaling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Effective gate lengths may drop 3+X to 1-2nm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But metal pitch unlikely to improve significantly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3D stacking might give 8X, but costly &amp; little energy improvement</a:t>
            </a:r>
            <a:endParaRPr dirty="0"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1"/>
          <p:cNvSpPr txBox="1">
            <a:spLocks noGrp="1"/>
          </p:cNvSpPr>
          <p:nvPr>
            <p:ph type="title"/>
          </p:nvPr>
        </p:nvSpPr>
        <p:spPr>
          <a:xfrm>
            <a:off x="609658" y="-25174"/>
            <a:ext cx="109726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Bridges to Zettascale</a:t>
            </a:r>
            <a:endParaRPr/>
          </a:p>
        </p:txBody>
      </p:sp>
      <p:sp>
        <p:nvSpPr>
          <p:cNvPr id="538" name="Google Shape;538;p21"/>
          <p:cNvSpPr txBox="1">
            <a:spLocks noGrp="1"/>
          </p:cNvSpPr>
          <p:nvPr>
            <p:ph type="body" idx="1"/>
          </p:nvPr>
        </p:nvSpPr>
        <p:spPr>
          <a:xfrm>
            <a:off x="609659" y="1051586"/>
            <a:ext cx="10972679" cy="512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Efficiency via Specialization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Reduced precision &amp; specialized data types &amp; operators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Memory system specialized to minimize data movement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15,000X for bioinformatics accelerator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Reduce design costs via chiplets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Design just the accelerator core, not the whole system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Growth of AI into Scientific Computation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Orders of magnitude improvement on some problems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Explicit Support for Sparsity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Fine grain memory to avoid overfetch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Finer-grained transfer on networks for better small-message traffic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Efficient scatter/gather, pointer walkers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2"/>
          <p:cNvSpPr txBox="1">
            <a:spLocks noGrp="1"/>
          </p:cNvSpPr>
          <p:nvPr>
            <p:ph type="title"/>
          </p:nvPr>
        </p:nvSpPr>
        <p:spPr>
          <a:xfrm>
            <a:off x="609658" y="-25174"/>
            <a:ext cx="109726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558" name="Google Shape;558;p22"/>
          <p:cNvSpPr txBox="1">
            <a:spLocks noGrp="1"/>
          </p:cNvSpPr>
          <p:nvPr>
            <p:ph type="body" idx="1"/>
          </p:nvPr>
        </p:nvSpPr>
        <p:spPr>
          <a:xfrm>
            <a:off x="609659" y="1143025"/>
            <a:ext cx="10972679" cy="503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18288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Petaflops to Exaflops took longer than expected</a:t>
            </a:r>
          </a:p>
          <a:p>
            <a:pPr marL="685800" lvl="1" indent="-182880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dirty="0"/>
              <a:t>But architecture remarkedly close to 2008 Exascale Report</a:t>
            </a:r>
          </a:p>
          <a:p>
            <a:pPr marL="228600" lvl="0" indent="-18288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2008 Study nailed need for SIMD many-core, stacked memory, networks based on high radix switches</a:t>
            </a:r>
            <a:endParaRPr dirty="0"/>
          </a:p>
          <a:p>
            <a:pPr marL="228600" lvl="0" indent="-18288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But 2013 technology was insufficient</a:t>
            </a:r>
            <a:endParaRPr dirty="0"/>
          </a:p>
          <a:p>
            <a:pPr marL="685800" lvl="1" indent="-18859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Too many endpoints, too much power lost to movement</a:t>
            </a:r>
            <a:endParaRPr dirty="0"/>
          </a:p>
          <a:p>
            <a:pPr marL="228600" lvl="0" indent="-18288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Frontier leveraged better technology</a:t>
            </a:r>
            <a:endParaRPr dirty="0"/>
          </a:p>
          <a:p>
            <a:pPr marL="685800" lvl="1" indent="-18859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With wider SIMD, multi-die packaging, better networks &amp; cooling</a:t>
            </a:r>
            <a:endParaRPr dirty="0"/>
          </a:p>
          <a:p>
            <a:pPr marL="228600" lvl="0" indent="-18288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More nuanced answer to “Did Frontier achieve </a:t>
            </a:r>
            <a:r>
              <a:rPr lang="en-US" i="1" u="sng" dirty="0"/>
              <a:t>exascale</a:t>
            </a:r>
            <a:r>
              <a:rPr lang="en-US" dirty="0"/>
              <a:t> goals?”</a:t>
            </a:r>
            <a:endParaRPr dirty="0"/>
          </a:p>
          <a:p>
            <a:pPr marL="685800" lvl="1" indent="-18859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dirty="0">
                <a:solidFill>
                  <a:srgbClr val="00B050"/>
                </a:solidFill>
              </a:rPr>
              <a:t>Yes</a:t>
            </a:r>
            <a:r>
              <a:rPr lang="en-US" dirty="0"/>
              <a:t> if flop-intensive</a:t>
            </a:r>
            <a:endParaRPr dirty="0"/>
          </a:p>
          <a:p>
            <a:pPr marL="685800" lvl="1" indent="-18859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dirty="0"/>
              <a:t> if memory or bandwidth-intensive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8A55D-C60A-53FD-77C2-BAD02D591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Review: </a:t>
            </a:r>
            <a:br>
              <a:rPr lang="en-US" dirty="0"/>
            </a:br>
            <a:r>
              <a:rPr lang="en-US" dirty="0"/>
              <a:t>The Road to Exascale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E4BBFC-0B2B-2A15-D07E-AC01BEE415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Includes content from “Frontier vs the Exascale Report: Why so long? and Are We Really There Yet?” by Kogge &amp; Dally, SC 2022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68F1-39C3-CB38-754C-CB5D69B3315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2/13/25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033C9-27A2-AE9D-134D-B706A1F2DF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CRNCH'25: Energy-Efficient Computing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E485B-26C1-ECE9-FCC8-1FA3587635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50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AAC57-BEF3-CF17-838F-1F057BA9D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02" y="1335455"/>
            <a:ext cx="5173980" cy="5030724"/>
          </a:xfrm>
          <a:prstGeom prst="rect">
            <a:avLst/>
          </a:prstGeom>
        </p:spPr>
      </p:pic>
      <p:sp>
        <p:nvSpPr>
          <p:cNvPr id="215" name="Google Shape;215;p2"/>
          <p:cNvSpPr txBox="1">
            <a:spLocks noGrp="1"/>
          </p:cNvSpPr>
          <p:nvPr>
            <p:ph type="title"/>
          </p:nvPr>
        </p:nvSpPr>
        <p:spPr>
          <a:xfrm>
            <a:off x="609658" y="-25174"/>
            <a:ext cx="109726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HPL World in 2008</a:t>
            </a:r>
            <a:endParaRPr/>
          </a:p>
        </p:txBody>
      </p:sp>
      <p:sp>
        <p:nvSpPr>
          <p:cNvPr id="216" name="Google Shape;216;p2"/>
          <p:cNvSpPr txBox="1">
            <a:spLocks noGrp="1"/>
          </p:cNvSpPr>
          <p:nvPr>
            <p:ph type="body" idx="1"/>
          </p:nvPr>
        </p:nvSpPr>
        <p:spPr>
          <a:xfrm>
            <a:off x="6096000" y="1458306"/>
            <a:ext cx="6034974" cy="46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Roadrunner: 1+ PF/s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DARPA (Bill Harrod): Exa by 2015?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2008 Exascale Report: Yes, but…</a:t>
            </a:r>
            <a:endParaRPr/>
          </a:p>
        </p:txBody>
      </p:sp>
      <p:grpSp>
        <p:nvGrpSpPr>
          <p:cNvPr id="221" name="Google Shape;221;p2"/>
          <p:cNvGrpSpPr/>
          <p:nvPr/>
        </p:nvGrpSpPr>
        <p:grpSpPr>
          <a:xfrm>
            <a:off x="599114" y="1704532"/>
            <a:ext cx="3942423" cy="2754610"/>
            <a:chOff x="599114" y="1704532"/>
            <a:chExt cx="3942423" cy="2754610"/>
          </a:xfrm>
        </p:grpSpPr>
        <p:cxnSp>
          <p:nvCxnSpPr>
            <p:cNvPr id="222" name="Google Shape;222;p2"/>
            <p:cNvCxnSpPr/>
            <p:nvPr/>
          </p:nvCxnSpPr>
          <p:spPr>
            <a:xfrm rot="10800000" flipH="1">
              <a:off x="1066855" y="1965976"/>
              <a:ext cx="3474682" cy="2493166"/>
            </a:xfrm>
            <a:prstGeom prst="straightConnector1">
              <a:avLst/>
            </a:prstGeom>
            <a:noFill/>
            <a:ln w="28575" cap="flat" cmpd="sng">
              <a:solidFill>
                <a:srgbClr val="7030A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23" name="Google Shape;223;p2"/>
            <p:cNvSpPr txBox="1"/>
            <p:nvPr/>
          </p:nvSpPr>
          <p:spPr>
            <a:xfrm>
              <a:off x="1798367" y="2788927"/>
              <a:ext cx="13004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Roadrunner</a:t>
              </a:r>
              <a:endParaRPr/>
            </a:p>
          </p:txBody>
        </p:sp>
        <p:sp>
          <p:nvSpPr>
            <p:cNvPr id="224" name="Google Shape;224;p2"/>
            <p:cNvSpPr txBox="1"/>
            <p:nvPr/>
          </p:nvSpPr>
          <p:spPr>
            <a:xfrm>
              <a:off x="599114" y="3886195"/>
              <a:ext cx="10157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ASCI Red</a:t>
              </a:r>
              <a:endParaRPr/>
            </a:p>
          </p:txBody>
        </p:sp>
        <p:sp>
          <p:nvSpPr>
            <p:cNvPr id="225" name="Google Shape;225;p2"/>
            <p:cNvSpPr txBox="1"/>
            <p:nvPr/>
          </p:nvSpPr>
          <p:spPr>
            <a:xfrm>
              <a:off x="2893011" y="1767868"/>
              <a:ext cx="9868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Exa Goal</a:t>
              </a:r>
              <a:endParaRPr/>
            </a:p>
          </p:txBody>
        </p:sp>
        <p:sp>
          <p:nvSpPr>
            <p:cNvPr id="226" name="Google Shape;226;p2"/>
            <p:cNvSpPr txBox="1"/>
            <p:nvPr/>
          </p:nvSpPr>
          <p:spPr>
            <a:xfrm>
              <a:off x="3700557" y="1704532"/>
              <a:ext cx="43954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CC9900"/>
                  </a:solidFill>
                  <a:latin typeface="Calibri"/>
                  <a:ea typeface="Calibri"/>
                  <a:cs typeface="Calibri"/>
                  <a:sym typeface="Calibri"/>
                </a:rPr>
                <a:t>*</a:t>
              </a:r>
              <a:endParaRPr/>
            </a:p>
          </p:txBody>
        </p:sp>
      </p:grpSp>
      <p:sp>
        <p:nvSpPr>
          <p:cNvPr id="227" name="Google Shape;227;p2"/>
          <p:cNvSpPr txBox="1"/>
          <p:nvPr/>
        </p:nvSpPr>
        <p:spPr>
          <a:xfrm>
            <a:off x="574835" y="5904032"/>
            <a:ext cx="355167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“First Light” for new TOP500 entries</a:t>
            </a:r>
            <a:endParaRPr/>
          </a:p>
        </p:txBody>
      </p:sp>
      <p:pic>
        <p:nvPicPr>
          <p:cNvPr id="228" name="Google Shape;228;p2" descr="exacoverp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9140" y="3158259"/>
            <a:ext cx="2837232" cy="335145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29" name="Google Shape;229;p2"/>
          <p:cNvSpPr txBox="1"/>
          <p:nvPr/>
        </p:nvSpPr>
        <p:spPr>
          <a:xfrm>
            <a:off x="3351835" y="2862539"/>
            <a:ext cx="13122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sz="1800" b="1" baseline="30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sz="18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Flops/s</a:t>
            </a:r>
            <a:endParaRPr/>
          </a:p>
        </p:txBody>
      </p:sp>
      <p:sp>
        <p:nvSpPr>
          <p:cNvPr id="230" name="Google Shape;230;p2"/>
          <p:cNvSpPr txBox="1"/>
          <p:nvPr/>
        </p:nvSpPr>
        <p:spPr>
          <a:xfrm>
            <a:off x="4520647" y="1781310"/>
            <a:ext cx="131221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C99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sz="1800" b="1" baseline="30000" dirty="0">
                <a:solidFill>
                  <a:srgbClr val="CC99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lang="en-US" sz="1800" b="1" dirty="0">
                <a:solidFill>
                  <a:srgbClr val="CC9900"/>
                </a:solidFill>
                <a:latin typeface="Calibri"/>
                <a:ea typeface="Calibri"/>
                <a:cs typeface="Calibri"/>
                <a:sym typeface="Calibri"/>
              </a:rPr>
              <a:t> Flops/s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3227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6F909D-6137-DBB0-5BF3-443A9275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21" y="1339001"/>
            <a:ext cx="5206589" cy="5068442"/>
          </a:xfrm>
          <a:prstGeom prst="rect">
            <a:avLst/>
          </a:prstGeom>
        </p:spPr>
      </p:pic>
      <p:sp>
        <p:nvSpPr>
          <p:cNvPr id="235" name="Google Shape;235;p3"/>
          <p:cNvSpPr txBox="1">
            <a:spLocks noGrp="1"/>
          </p:cNvSpPr>
          <p:nvPr>
            <p:ph type="title"/>
          </p:nvPr>
        </p:nvSpPr>
        <p:spPr>
          <a:xfrm>
            <a:off x="609658" y="-25174"/>
            <a:ext cx="109726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HPL World in 2022</a:t>
            </a:r>
            <a:endParaRPr/>
          </a:p>
        </p:txBody>
      </p:sp>
      <p:sp>
        <p:nvSpPr>
          <p:cNvPr id="236" name="Google Shape;236;p3"/>
          <p:cNvSpPr txBox="1">
            <a:spLocks noGrp="1"/>
          </p:cNvSpPr>
          <p:nvPr>
            <p:ph type="body" idx="1"/>
          </p:nvPr>
        </p:nvSpPr>
        <p:spPr>
          <a:xfrm>
            <a:off x="6110684" y="1093952"/>
            <a:ext cx="5669216" cy="174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2022: Frontier Cracks 1EF/s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7 years after Report Goal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4 years after extrapolating curve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Bounding Curve Changed in 2013</a:t>
            </a:r>
            <a:endParaRPr dirty="0"/>
          </a:p>
        </p:txBody>
      </p:sp>
      <p:cxnSp>
        <p:nvCxnSpPr>
          <p:cNvPr id="241" name="Google Shape;241;p3"/>
          <p:cNvCxnSpPr/>
          <p:nvPr/>
        </p:nvCxnSpPr>
        <p:spPr>
          <a:xfrm rot="10800000" flipH="1">
            <a:off x="1066855" y="1926553"/>
            <a:ext cx="3452204" cy="2532589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42" name="Google Shape;242;p3"/>
          <p:cNvSpPr txBox="1"/>
          <p:nvPr/>
        </p:nvSpPr>
        <p:spPr>
          <a:xfrm>
            <a:off x="1798367" y="2788927"/>
            <a:ext cx="13004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Roadrunner</a:t>
            </a:r>
            <a:endParaRPr/>
          </a:p>
        </p:txBody>
      </p:sp>
      <p:sp>
        <p:nvSpPr>
          <p:cNvPr id="243" name="Google Shape;243;p3"/>
          <p:cNvSpPr txBox="1"/>
          <p:nvPr/>
        </p:nvSpPr>
        <p:spPr>
          <a:xfrm>
            <a:off x="599114" y="3886195"/>
            <a:ext cx="10157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ASCI Red</a:t>
            </a:r>
            <a:endParaRPr/>
          </a:p>
        </p:txBody>
      </p:sp>
      <p:sp>
        <p:nvSpPr>
          <p:cNvPr id="244" name="Google Shape;244;p3"/>
          <p:cNvSpPr txBox="1"/>
          <p:nvPr/>
        </p:nvSpPr>
        <p:spPr>
          <a:xfrm>
            <a:off x="2956619" y="1767868"/>
            <a:ext cx="9868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Exa Goal</a:t>
            </a:r>
            <a:endParaRPr/>
          </a:p>
        </p:txBody>
      </p:sp>
      <p:sp>
        <p:nvSpPr>
          <p:cNvPr id="245" name="Google Shape;245;p3"/>
          <p:cNvSpPr txBox="1"/>
          <p:nvPr/>
        </p:nvSpPr>
        <p:spPr>
          <a:xfrm>
            <a:off x="3777411" y="1666212"/>
            <a:ext cx="43954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C99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246" name="Google Shape;246;p3"/>
          <p:cNvSpPr txBox="1"/>
          <p:nvPr/>
        </p:nvSpPr>
        <p:spPr>
          <a:xfrm>
            <a:off x="4160741" y="1583202"/>
            <a:ext cx="9433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CC9900"/>
                </a:solidFill>
                <a:latin typeface="Calibri"/>
                <a:ea typeface="Calibri"/>
                <a:cs typeface="Calibri"/>
                <a:sym typeface="Calibri"/>
              </a:rPr>
              <a:t>Frontier</a:t>
            </a:r>
            <a:endParaRPr/>
          </a:p>
        </p:txBody>
      </p:sp>
      <p:sp>
        <p:nvSpPr>
          <p:cNvPr id="247" name="Google Shape;247;p3"/>
          <p:cNvSpPr txBox="1"/>
          <p:nvPr/>
        </p:nvSpPr>
        <p:spPr>
          <a:xfrm>
            <a:off x="4778694" y="1666212"/>
            <a:ext cx="43954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C99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248" name="Google Shape;248;p3"/>
          <p:cNvSpPr txBox="1"/>
          <p:nvPr/>
        </p:nvSpPr>
        <p:spPr>
          <a:xfrm>
            <a:off x="5905501" y="2828023"/>
            <a:ext cx="6346428" cy="3528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Arial"/>
              <a:buNone/>
            </a:pPr>
            <a:r>
              <a:rPr lang="en-US" sz="32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Obvious Questions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sz="32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What Is/Was Exascale?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sz="32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What Did 2008 Report Predict?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sz="32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Comparison to Frontier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Arial"/>
              <a:buChar char="•"/>
            </a:pPr>
            <a:r>
              <a:rPr lang="en-US" sz="32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What did Report get Right/Wrong?</a:t>
            </a:r>
            <a:endParaRPr dirty="0"/>
          </a:p>
        </p:txBody>
      </p:sp>
      <p:sp>
        <p:nvSpPr>
          <p:cNvPr id="249" name="Google Shape;249;p3"/>
          <p:cNvSpPr txBox="1"/>
          <p:nvPr/>
        </p:nvSpPr>
        <p:spPr>
          <a:xfrm>
            <a:off x="792538" y="5865518"/>
            <a:ext cx="355167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“First Light” for new TOP500 entries</a:t>
            </a:r>
            <a:endParaRPr/>
          </a:p>
        </p:txBody>
      </p:sp>
      <p:sp>
        <p:nvSpPr>
          <p:cNvPr id="250" name="Google Shape;250;p3"/>
          <p:cNvSpPr txBox="1"/>
          <p:nvPr/>
        </p:nvSpPr>
        <p:spPr>
          <a:xfrm>
            <a:off x="4778694" y="2900933"/>
            <a:ext cx="13122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sz="1800" b="1" baseline="30000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sz="18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Flops/s</a:t>
            </a:r>
            <a:endParaRPr dirty="0"/>
          </a:p>
        </p:txBody>
      </p:sp>
      <p:sp>
        <p:nvSpPr>
          <p:cNvPr id="251" name="Google Shape;251;p3"/>
          <p:cNvSpPr txBox="1"/>
          <p:nvPr/>
        </p:nvSpPr>
        <p:spPr>
          <a:xfrm>
            <a:off x="5090171" y="1741887"/>
            <a:ext cx="13122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C99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sz="1800" b="1" baseline="30000">
                <a:solidFill>
                  <a:srgbClr val="CC99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lang="en-US" sz="1800" b="1">
                <a:solidFill>
                  <a:srgbClr val="CC9900"/>
                </a:solidFill>
                <a:latin typeface="Calibri"/>
                <a:ea typeface="Calibri"/>
                <a:cs typeface="Calibri"/>
                <a:sym typeface="Calibri"/>
              </a:rPr>
              <a:t> Flops/s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91128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7724</TotalTime>
  <Words>4453</Words>
  <Application>Microsoft Office PowerPoint</Application>
  <PresentationFormat>Widescreen</PresentationFormat>
  <Paragraphs>992</Paragraphs>
  <Slides>65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Courier New</vt:lpstr>
      <vt:lpstr>Tahoma</vt:lpstr>
      <vt:lpstr>Times New Roman</vt:lpstr>
      <vt:lpstr>TimesNewRomanPSMT</vt:lpstr>
      <vt:lpstr>Office Theme</vt:lpstr>
      <vt:lpstr>Energy-Efficient Computing: Do We Have A Roadmap?</vt:lpstr>
      <vt:lpstr>Computing Has Reached the “Cambrian Explosion”</vt:lpstr>
      <vt:lpstr>What is Energy-Efficient Computing?</vt:lpstr>
      <vt:lpstr>First Observation: Evolution of Challenges</vt:lpstr>
      <vt:lpstr>The 2008 Exascale Eye-Openers</vt:lpstr>
      <vt:lpstr>Topics</vt:lpstr>
      <vt:lpstr>Review:  The Road to Exascale</vt:lpstr>
      <vt:lpstr>The HPL World in 2008</vt:lpstr>
      <vt:lpstr>The HPL World in 2022</vt:lpstr>
      <vt:lpstr>The Exascale Study Report Outline</vt:lpstr>
      <vt:lpstr>What Was Exascale?</vt:lpstr>
      <vt:lpstr>Technologies Investigated</vt:lpstr>
      <vt:lpstr>2015 Aggressive Strawman Design (2013 Tech)</vt:lpstr>
      <vt:lpstr>Power/Energy Constrained Memory Bandwidth</vt:lpstr>
      <vt:lpstr>Where Did the Energy Go?</vt:lpstr>
      <vt:lpstr>2022 Frontier Node</vt:lpstr>
      <vt:lpstr>Frontier vs Strawman</vt:lpstr>
      <vt:lpstr>Frontier vs Roadrunner: Did We Get 1000X?</vt:lpstr>
      <vt:lpstr>Report Card</vt:lpstr>
      <vt:lpstr>What about “Zettascale”</vt:lpstr>
      <vt:lpstr>Industry Projections: Road to 1 Zettaflops/s</vt:lpstr>
      <vt:lpstr>NUDT’s 2018 Projection for 2035</vt:lpstr>
      <vt:lpstr>Intel 2021: Zettaflops/s by 2027-28</vt:lpstr>
      <vt:lpstr>AMD: Need to Use “AI”</vt:lpstr>
      <vt:lpstr>Clear Takeaways</vt:lpstr>
      <vt:lpstr>Deep Dive on The Past: An Energy Focus</vt:lpstr>
      <vt:lpstr>The Multi-Faceted World of 2020s</vt:lpstr>
      <vt:lpstr>PowerPoint Presentation</vt:lpstr>
      <vt:lpstr>PowerPoint Presentation</vt:lpstr>
      <vt:lpstr>Today’s Node Design – Energy of Movement</vt:lpstr>
      <vt:lpstr>Technology Advances</vt:lpstr>
      <vt:lpstr>Lower Operating Voltage – No Free Lunch</vt:lpstr>
      <vt:lpstr>And What About Memory?</vt:lpstr>
      <vt:lpstr>At Best Modest Gains in PHY/SERDES Energy</vt:lpstr>
      <vt:lpstr>My Thoughts</vt:lpstr>
      <vt:lpstr>Stacking: Reduce Die-Die Energy Cost</vt:lpstr>
      <vt:lpstr>Chiplets</vt:lpstr>
      <vt:lpstr>ISSCC 2024 – New Architectures Sessions &amp; Forums</vt:lpstr>
      <vt:lpstr>Examples of Novel In-Memory Accelerators</vt:lpstr>
      <vt:lpstr>Spiking Neural Net Accelerators</vt:lpstr>
      <vt:lpstr>Diving into Cross Node Communication Costs in Parallel Codes - and Their Energy Impact</vt:lpstr>
      <vt:lpstr>Example Effects of Imperfect Parallel Scaling</vt:lpstr>
      <vt:lpstr>Amdahl Model and a Time-Energy Trajectory</vt:lpstr>
      <vt:lpstr>A “Cost of Communication” Model </vt:lpstr>
      <vt:lpstr>Looking at Such Trajectory Graphs Can Help Id Properties of Code</vt:lpstr>
      <vt:lpstr>Example: Subgraph Isomorphism</vt:lpstr>
      <vt:lpstr>An Example of A New Architectural Technique</vt:lpstr>
      <vt:lpstr>Actual Performance/Energy Trajectories</vt:lpstr>
      <vt:lpstr>My Suggested Research Directions</vt:lpstr>
      <vt:lpstr>Three Major Research Components</vt:lpstr>
      <vt:lpstr>#1: Benchmarking for Understanding</vt:lpstr>
      <vt:lpstr>Current Benchmarks (From Upcoming Paper)</vt:lpstr>
      <vt:lpstr>The Benchmarking Bridge</vt:lpstr>
      <vt:lpstr>We Need to Capture Cross-Benchmark Data</vt:lpstr>
      <vt:lpstr>Expanding Scalability Studies beyond Kernels</vt:lpstr>
      <vt:lpstr>#2: “Border Crossings”: The New Bottleneck</vt:lpstr>
      <vt:lpstr>#3: Innovation in “Hybrid” Algorithms</vt:lpstr>
      <vt:lpstr>History (and Future) of Algorithms</vt:lpstr>
      <vt:lpstr>ML/AI Discussion</vt:lpstr>
      <vt:lpstr>Summary: My Suggested Research Directions</vt:lpstr>
      <vt:lpstr>Apps using just Migrating Threads</vt:lpstr>
      <vt:lpstr>Possible Growth to Interfacing Heterogeneous System</vt:lpstr>
      <vt:lpstr>“Zettascale” in 2036?</vt:lpstr>
      <vt:lpstr>Bridges to Zettascale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Frontier vs the Exascale Report: Why so long?  and Are We Really There Yet?</dc:title>
  <dc:creator>Pete Kogge</dc:creator>
  <cp:lastModifiedBy>Peter Kogge</cp:lastModifiedBy>
  <cp:revision>4</cp:revision>
  <dcterms:created xsi:type="dcterms:W3CDTF">2022-10-26T19:26:10Z</dcterms:created>
  <dcterms:modified xsi:type="dcterms:W3CDTF">2025-02-12T16:27:51Z</dcterms:modified>
</cp:coreProperties>
</file>